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324" r:id="rId3"/>
    <p:sldId id="311" r:id="rId4"/>
    <p:sldId id="312" r:id="rId5"/>
    <p:sldId id="314" r:id="rId6"/>
    <p:sldId id="316" r:id="rId7"/>
    <p:sldId id="342" r:id="rId8"/>
    <p:sldId id="327" r:id="rId9"/>
    <p:sldId id="343" r:id="rId10"/>
    <p:sldId id="328" r:id="rId11"/>
    <p:sldId id="333" r:id="rId12"/>
    <p:sldId id="347" r:id="rId13"/>
    <p:sldId id="348" r:id="rId14"/>
    <p:sldId id="325" r:id="rId15"/>
    <p:sldId id="349" r:id="rId16"/>
    <p:sldId id="341" r:id="rId17"/>
    <p:sldId id="335" r:id="rId18"/>
    <p:sldId id="331" r:id="rId19"/>
    <p:sldId id="337" r:id="rId20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301B821-A1FF-4177-AEE7-76D212191A09}" styleName="Estilo Médio 1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8369" autoAdjust="0"/>
    <p:restoredTop sz="90305" autoAdjust="0"/>
  </p:normalViewPr>
  <p:slideViewPr>
    <p:cSldViewPr>
      <p:cViewPr varScale="1">
        <p:scale>
          <a:sx n="65" d="100"/>
          <a:sy n="65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F44A6B5-53E3-44F6-84A6-DB4D19E22861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E8F7178-88C7-4DFA-BBE5-514664444773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xmlns="" val="3119113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5D91A-8200-4726-97A6-9101C450927D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ACCEF-4BDB-4F83-99E0-82E787AD378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D2508-44D5-41B4-922C-86A5D8B14EB1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B72E7F-C90A-46D2-9954-39650E18F02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55D90-8C7E-48F6-844A-57493A2D9B92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B2335-E6E7-48F8-85D6-F5C75BA1ED2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6D1FE-2D25-4B70-973F-E74753C7EDB3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C2339-0154-4A5B-B4FE-16F01BFA767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B2E795-26E8-4EB1-BE30-1402EC8FF3CD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F3A6B7-85BD-4E4F-96D9-9B39DC0AB5C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FCF63-810A-4C5D-A5DE-7EE579B21CD6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15CFCE-AAC8-40EE-AB79-10B8CC7AF3B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2C575-34BA-4546-A5B6-1DC78CBD0E13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20E22-3E8D-4366-AAF1-B7D6AE97CB4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8B9F0-5D7A-4277-8BEB-09BA80F80B07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67772-2084-462A-9467-0129F14B1BB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C984F-A170-45FF-BDEC-B609520F0DEE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F85F1-3D34-48A9-9F08-DC27A32F2A3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367B6-C675-4B32-A026-118380B3997F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5FC08-EA2A-422B-9632-579E96C289D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CFBD9-2336-4751-A818-B16CA8C5774C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41D15-13BD-4012-9D48-7117F4119DC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8B2B5F3-F086-4B37-BF00-8B0E027ACC31}" type="datetimeFigureOut">
              <a:rPr lang="pt-BR"/>
              <a:pPr>
                <a:defRPr/>
              </a:pPr>
              <a:t>21/06/2017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DBCBE2A-F842-4515-8B70-F5E02A40F3F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5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jusbrasil.com.br/topicos/11689869/artigo-37-da-lei-n-9394-de-20-de-dezembro-de-1996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640960" cy="5544616"/>
          </a:xfrm>
        </p:spPr>
        <p:txBody>
          <a:bodyPr/>
          <a:lstStyle/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Módulos Intermediários (I, II, III, IV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carga horária de 494 horas-aula cada módulo, sendo 399 horas-aula presenciais e 95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horas aula direcionadas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carga horária de 413 horas cada módulo, sendo 333 horas presenciais e 80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horas direcionadas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duração de 95 dias dias letivos - 19 semanas – cada módulo;</a:t>
            </a:r>
          </a:p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- 02 dias, preferencialmente no início de cada módulo, não considerados letivos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destinados para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estudos.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86742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616624"/>
          </a:xfrm>
        </p:spPr>
        <p:txBody>
          <a:bodyPr/>
          <a:lstStyle/>
          <a:p>
            <a:pPr marL="0" indent="0" algn="ctr">
              <a:buNone/>
            </a:pP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DA </a:t>
            </a: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METODOLOGIA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DE ENSINO E </a:t>
            </a: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  APRENDIZAGEM</a:t>
            </a:r>
          </a:p>
          <a:p>
            <a:pPr marL="0" indent="0">
              <a:buNone/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Projeto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Pedagógico de Cursos de Educação de Jovens e Adultos – Conectando </a:t>
            </a: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Saberes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propõe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a organização da ementa curricular em eixos temáticos, nos módulos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das etapas do ensino fundamental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460436736"/>
              </p:ext>
            </p:extLst>
          </p:nvPr>
        </p:nvGraphicFramePr>
        <p:xfrm>
          <a:off x="1071538" y="2571744"/>
          <a:ext cx="685804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4325"/>
                <a:gridCol w="410372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MÓDULOS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EIXOS TEMÁTICOS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5049122"/>
              </p:ext>
            </p:extLst>
          </p:nvPr>
        </p:nvGraphicFramePr>
        <p:xfrm>
          <a:off x="1000100" y="3071810"/>
          <a:ext cx="7000924" cy="3214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3641"/>
                <a:gridCol w="643460"/>
                <a:gridCol w="4023823"/>
              </a:tblGrid>
              <a:tr h="1264212">
                <a:tc>
                  <a:txBody>
                    <a:bodyPr/>
                    <a:lstStyle/>
                    <a:p>
                      <a:pPr algn="ctr"/>
                      <a:endParaRPr lang="pt-BR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INICAL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</a:p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  <a:endParaRPr lang="pt-BR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Pluralidade, identidade cultural</a:t>
                      </a:r>
                    </a:p>
                    <a:p>
                      <a:r>
                        <a:rPr lang="pt-B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Cidadania e Trabalho</a:t>
                      </a:r>
                    </a:p>
                    <a:p>
                      <a:r>
                        <a:rPr lang="pt-B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Saúde e Meio Ambiente</a:t>
                      </a:r>
                    </a:p>
                    <a:p>
                      <a:r>
                        <a:rPr lang="pt-B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Tecnologia e Sociedade</a:t>
                      </a:r>
                      <a:endParaRPr lang="pt-BR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264212">
                <a:tc>
                  <a:txBody>
                    <a:bodyPr/>
                    <a:lstStyle/>
                    <a:p>
                      <a:pPr algn="ctr"/>
                      <a:endParaRPr lang="pt-BR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INTERMEDIÁRIO </a:t>
                      </a:r>
                      <a:endParaRPr lang="pt-BR" sz="16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</a:p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</a:t>
                      </a:r>
                    </a:p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III</a:t>
                      </a:r>
                    </a:p>
                    <a:p>
                      <a:pPr algn="ctr"/>
                      <a:r>
                        <a:rPr lang="pt-BR" sz="16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Sociedade e Meio Ambiente</a:t>
                      </a:r>
                    </a:p>
                    <a:p>
                      <a:r>
                        <a:rPr lang="pt-B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Cidadania</a:t>
                      </a:r>
                    </a:p>
                    <a:p>
                      <a:r>
                        <a:rPr lang="pt-B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Saúde</a:t>
                      </a:r>
                    </a:p>
                    <a:p>
                      <a:r>
                        <a:rPr lang="pt-BR" sz="1600" b="0" i="0" u="none" strike="noStrike" kern="120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Tecnologia e Mundo do trabalho</a:t>
                      </a:r>
                      <a:endParaRPr lang="pt-BR" sz="16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86286">
                <a:tc>
                  <a:txBody>
                    <a:bodyPr/>
                    <a:lstStyle/>
                    <a:p>
                      <a:pPr algn="ctr"/>
                      <a:endParaRPr lang="pt-BR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pt-BR" sz="1600" b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97068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857232"/>
            <a:ext cx="8486752" cy="5282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785794"/>
            <a:ext cx="8086725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pt-B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MARCOS LEGAIS</a:t>
            </a:r>
            <a:endParaRPr lang="pt-B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Artigo </a:t>
            </a: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37 da Lei nº 9.394 de 20 de Dezembro de </a:t>
            </a: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1996</a:t>
            </a:r>
            <a:endParaRPr lang="pt-BR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Art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. 37. A educação de jovens e adultos será destinada àqueles que não tiveram acesso ou continuidade de estudos no ensino fundamental e médio na idade própria.</a:t>
            </a: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§ 1º Os sistemas de ensino assegurarão gratuitamente aos jovens e aos adultos, que não puderam efetuar os estudos na idade regular, oportunidades educacionais apropriadas, consideradas as características do alunado, seus interesses, condições de vida e de trabalho, mediante cursos e exames.</a:t>
            </a: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§ 2º O Poder Público viabilizará e estimulará o acesso e a permanência do trabalhador na escola, mediante ações integradas e complementares entre si.</a:t>
            </a:r>
          </a:p>
          <a:p>
            <a:pPr algn="just"/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§ 3o A educação de jovens e adultos deverá articular-se, preferencialmente, com a educação profissional, na forma do regulamento. (Incluído pela Lei nº 11.741, de 2008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70073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14282" y="1000108"/>
            <a:ext cx="86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PLANO ESTADUAL DE EDUCAÇÃO (PEE/MS) </a:t>
            </a:r>
            <a:r>
              <a:rPr lang="pt-BR" sz="2400" b="1" dirty="0" smtClean="0"/>
              <a:t> </a:t>
            </a:r>
            <a:r>
              <a:rPr lang="pt-BR" sz="2400" b="1" dirty="0" smtClean="0"/>
              <a:t>2014-2024</a:t>
            </a:r>
            <a:endParaRPr lang="pt-BR" sz="24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357158" y="1785926"/>
            <a:ext cx="850112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META 9 </a:t>
            </a:r>
          </a:p>
          <a:p>
            <a:endParaRPr lang="pt-BR" dirty="0" smtClean="0"/>
          </a:p>
          <a:p>
            <a:pPr algn="just"/>
            <a:r>
              <a:rPr lang="pt-BR" sz="2000" b="1" dirty="0" smtClean="0"/>
              <a:t>Elevar para 95% a taxa de alfabetização da população com 15 ou mais de idade até 2015 e, até o final da vigência do PEE-MS, erradicar o analfabetismo absoluto e reduzir em 50% a taxa de analfabetismo funcional. </a:t>
            </a:r>
            <a:endParaRPr lang="pt-BR" sz="2000" dirty="0"/>
          </a:p>
        </p:txBody>
      </p:sp>
      <p:sp>
        <p:nvSpPr>
          <p:cNvPr id="6" name="CaixaDeTexto 5"/>
          <p:cNvSpPr txBox="1"/>
          <p:nvPr/>
        </p:nvSpPr>
        <p:spPr>
          <a:xfrm>
            <a:off x="357158" y="3714752"/>
            <a:ext cx="8572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META 10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7" name="CaixaDeTexto 6"/>
          <p:cNvSpPr txBox="1"/>
          <p:nvPr/>
        </p:nvSpPr>
        <p:spPr>
          <a:xfrm>
            <a:off x="357158" y="4214818"/>
            <a:ext cx="850112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b="1" dirty="0" smtClean="0"/>
              <a:t>Oferecer, no mínimo, 25% das matrículas de educação de jovens e adultos na forma integrada à educação profissional, nos ensinos fundamental e médio. </a:t>
            </a:r>
            <a:endParaRPr lang="pt-BR" sz="2000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143000"/>
          </a:xfrm>
        </p:spPr>
        <p:txBody>
          <a:bodyPr/>
          <a:lstStyle/>
          <a:p>
            <a:r>
              <a:rPr lang="pt-BR" sz="2800" b="1" dirty="0">
                <a:latin typeface="Arial" panose="020B0604020202020204" pitchFamily="34" charset="0"/>
                <a:cs typeface="Arial" panose="020B0604020202020204" pitchFamily="34" charset="0"/>
              </a:rPr>
              <a:t>Resolução n° 3, de 15 de Junho de 2010</a:t>
            </a: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958011"/>
          </a:xfrm>
        </p:spPr>
        <p:txBody>
          <a:bodyPr/>
          <a:lstStyle/>
          <a:p>
            <a:pPr marL="0" indent="0" algn="ctr">
              <a:buNone/>
            </a:pPr>
            <a:r>
              <a:rPr lang="pt-BR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pt-B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Institui Diretrizes Operacionais para a Educação de Jovens e Adultos nos aspectos relativos aos cursos de EJA :</a:t>
            </a:r>
          </a:p>
          <a:p>
            <a:pPr marL="0" indent="0" algn="just">
              <a:buNone/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duração dos cursos presenciais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– mantém a formulação do Parecer CNE/CEB nº 29/2006 </a:t>
            </a:r>
          </a:p>
          <a:p>
            <a:pPr algn="just"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Ensino Fundamental II (duração mínima deve ser de 1.600 horas);</a:t>
            </a:r>
          </a:p>
          <a:p>
            <a:pPr algn="just"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Ensino Médio (duração mínima deve ser de 1.200 horas);</a:t>
            </a:r>
          </a:p>
          <a:p>
            <a:pPr marL="0" indent="0" algn="just">
              <a:buNone/>
            </a:pP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1800" b="1" dirty="0">
                <a:latin typeface="Arial" panose="020B0604020202020204" pitchFamily="34" charset="0"/>
                <a:cs typeface="Arial" panose="020B0604020202020204" pitchFamily="34" charset="0"/>
              </a:rPr>
              <a:t>idade mínima para ingresso e certificação nos exames </a:t>
            </a: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– acordado com artigo 4º, incisos I e VII, da Lei nº 9.394/96 (LDB) </a:t>
            </a:r>
          </a:p>
          <a:p>
            <a:pPr algn="just"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Ensino Fundamental é de 15 anos completos;</a:t>
            </a:r>
          </a:p>
          <a:p>
            <a:pPr algn="just">
              <a:buFont typeface="+mj-lt"/>
              <a:buAutoNum type="arabicPeriod"/>
            </a:pPr>
            <a:r>
              <a:rPr lang="pt-BR" sz="1800" dirty="0">
                <a:latin typeface="Arial" panose="020B0604020202020204" pitchFamily="34" charset="0"/>
                <a:cs typeface="Arial" panose="020B0604020202020204" pitchFamily="34" charset="0"/>
              </a:rPr>
              <a:t>Ensino Médio é de 18 anos </a:t>
            </a:r>
            <a:r>
              <a:rPr lang="pt-BR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completos.  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01225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5720" y="980728"/>
            <a:ext cx="8572560" cy="1752600"/>
          </a:xfrm>
        </p:spPr>
        <p:txBody>
          <a:bodyPr/>
          <a:lstStyle/>
          <a:p>
            <a:r>
              <a:rPr lang="pt-BR" sz="16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DELIBERAÇÃO CEE/MS Nº 9090, de 15 de maio de 2009.</a:t>
            </a:r>
          </a:p>
          <a:p>
            <a:pPr algn="l"/>
            <a:endParaRPr lang="pt-B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Estabelece normas para Cursos de Educação de Jovens e Adultos e Exames Supletivos no Sistema Estadual de Ensino de Mato Grosso do Sul.</a:t>
            </a:r>
          </a:p>
          <a:p>
            <a:pPr algn="l"/>
            <a:endParaRPr lang="pt-B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CURSOS DE EDUCAÇÃO DE JOVENS E ADULTOS</a:t>
            </a:r>
          </a:p>
          <a:p>
            <a:pPr algn="l"/>
            <a:endParaRPr lang="pt-BR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6º - 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Cursos de EJA, nas etapas de Ensino Fundamental e Ensino Médio serão oferecidos por meio de projetos e sob a forma presencial.</a:t>
            </a:r>
            <a:endParaRPr lang="pt-BR" sz="1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8º - 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cursos de EJA terão as cargas horárias mínimas de: </a:t>
            </a:r>
          </a:p>
          <a:p>
            <a:pPr algn="just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I – 2.400 horas para a etapa do Ensino Fundamental;</a:t>
            </a:r>
          </a:p>
          <a:p>
            <a:pPr algn="just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II – 1.200 horas para a etapa do Ensino Médio</a:t>
            </a:r>
          </a:p>
          <a:p>
            <a:pPr algn="just"/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B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Parágrafo único -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os anos finais do Ensino Fundamental, será exigida a duração mínima de 1.600 horas.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t-BR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Art. 9º  - </a:t>
            </a:r>
            <a:r>
              <a:rPr lang="pt-BR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idade mínima para ingresso na EJA, nas etapas do ensino fundamental e do ensino médio, na forma presencial e a distância, será de 18 anos.</a:t>
            </a:r>
          </a:p>
          <a:p>
            <a:r>
              <a:rPr lang="pt-BR" sz="1800" dirty="0" smtClean="0"/>
              <a:t>.</a:t>
            </a:r>
            <a:endParaRPr lang="pt-BR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5729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7772400" cy="1470025"/>
          </a:xfrm>
        </p:spPr>
        <p:txBody>
          <a:bodyPr/>
          <a:lstStyle/>
          <a:p>
            <a:r>
              <a:rPr lang="pt-BR" sz="3600" b="1" dirty="0" smtClean="0"/>
              <a:t>OFERTA DA EJA A DISTÂNCIA</a:t>
            </a:r>
            <a:endParaRPr lang="pt-BR" sz="36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55576" y="4444503"/>
            <a:ext cx="6400800" cy="1752600"/>
          </a:xfrm>
        </p:spPr>
        <p:txBody>
          <a:bodyPr/>
          <a:lstStyle/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dirty="0" smtClean="0"/>
          </a:p>
        </p:txBody>
      </p:sp>
      <p:sp>
        <p:nvSpPr>
          <p:cNvPr id="2" name="Retângulo 1"/>
          <p:cNvSpPr/>
          <p:nvPr/>
        </p:nvSpPr>
        <p:spPr>
          <a:xfrm>
            <a:off x="575556" y="1657469"/>
            <a:ext cx="799288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/>
              <a:t>A </a:t>
            </a:r>
            <a:r>
              <a:rPr lang="pt-BR" sz="2000" dirty="0"/>
              <a:t>duração mínima dos cursos de EJA, desenvolvidos por meio da EAD, será de 1.600 (mil e seiscentas) horas, nos anos finais do Ensino Fundamental, e de 1.200 (mil e duzentas) horas, no Ensino Médio</a:t>
            </a:r>
            <a:r>
              <a:rPr lang="pt-BR" sz="2000" dirty="0" smtClean="0"/>
              <a:t>;</a:t>
            </a:r>
          </a:p>
          <a:p>
            <a:pPr algn="just"/>
            <a:r>
              <a:rPr lang="pt-BR" sz="2000" dirty="0" smtClean="0"/>
              <a:t>A idade </a:t>
            </a:r>
            <a:r>
              <a:rPr lang="pt-BR" sz="2000" dirty="0"/>
              <a:t>mínima para o desenvolvimento da EJA com mediação da EAD será a mesma estabelecida para a EJA presencial: 15 (quinze) anos completos para o segundo segmento do Ensino Fundamental e 18 (dezoito) anos completos para o Ensino </a:t>
            </a:r>
            <a:r>
              <a:rPr lang="pt-BR" sz="2000" dirty="0" smtClean="0"/>
              <a:t>Médio.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b="1" dirty="0" smtClean="0"/>
              <a:t>Idade para Exame de Certificação</a:t>
            </a:r>
          </a:p>
          <a:p>
            <a:pPr algn="just"/>
            <a:endParaRPr lang="pt-BR" sz="2000" dirty="0"/>
          </a:p>
          <a:p>
            <a:pPr algn="just"/>
            <a:r>
              <a:rPr lang="pt-B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Para a realização </a:t>
            </a:r>
            <a:r>
              <a:rPr lang="pt-BR" sz="2000" dirty="0">
                <a:latin typeface="Arial" panose="020B0604020202020204" pitchFamily="34" charset="0"/>
                <a:cs typeface="Arial" panose="020B0604020202020204" pitchFamily="34" charset="0"/>
              </a:rPr>
              <a:t>de exames de conclusão de EJA do Ensino Fundamental é de 15 (quinze) anos completos</a:t>
            </a:r>
            <a:r>
              <a:rPr lang="pt-BR" sz="2000" b="1" dirty="0"/>
              <a:t>.</a:t>
            </a:r>
          </a:p>
          <a:p>
            <a:pPr algn="just"/>
            <a:endParaRPr lang="pt-BR" sz="2000" dirty="0" smtClean="0"/>
          </a:p>
          <a:p>
            <a:pPr algn="just"/>
            <a:endParaRPr lang="pt-BR" sz="2000" dirty="0"/>
          </a:p>
          <a:p>
            <a:endParaRPr lang="pt-BR" sz="2000" dirty="0" smtClean="0"/>
          </a:p>
          <a:p>
            <a:r>
              <a:rPr lang="pt-BR" sz="2000" dirty="0" smtClean="0"/>
              <a:t> </a:t>
            </a:r>
            <a:endParaRPr lang="pt-BR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6896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57290" y="928670"/>
            <a:ext cx="6400800" cy="1752600"/>
          </a:xfrm>
        </p:spPr>
        <p:txBody>
          <a:bodyPr/>
          <a:lstStyle/>
          <a:p>
            <a:r>
              <a:rPr lang="pt-BR" sz="6600" b="1" dirty="0" smtClean="0">
                <a:solidFill>
                  <a:schemeClr val="tx1"/>
                </a:solidFill>
              </a:rPr>
              <a:t>Obrigada!</a:t>
            </a:r>
          </a:p>
          <a:p>
            <a:endParaRPr lang="pt-BR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contato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785918" y="3643314"/>
            <a:ext cx="6572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dirty="0" smtClean="0">
                <a:solidFill>
                  <a:srgbClr val="0070C0"/>
                </a:solidFill>
              </a:rPr>
              <a:t>neja@sed.ms.gov.br</a:t>
            </a:r>
            <a:endParaRPr lang="pt-BR" sz="4800" dirty="0">
              <a:solidFill>
                <a:srgbClr val="0070C0"/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071670" y="4857760"/>
            <a:ext cx="5715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/>
              <a:t>3318-2309 / 3318-2283</a:t>
            </a:r>
            <a:endParaRPr lang="pt-BR" sz="3600" dirty="0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425378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832648"/>
          </a:xfrm>
        </p:spPr>
        <p:txBody>
          <a:bodyPr/>
          <a:lstStyle/>
          <a:p>
            <a:pPr algn="ctr">
              <a:buNone/>
            </a:pPr>
            <a:endParaRPr lang="pt-BR" sz="16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GOVERNO DO ESTADO DE MATO GROSSO DO SUL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REINALDO AZAMBUJA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GOVERNADOR</a:t>
            </a:r>
          </a:p>
          <a:p>
            <a:pPr algn="ctr" fontAlgn="auto">
              <a:spcAft>
                <a:spcPts val="0"/>
              </a:spcAft>
              <a:defRPr/>
            </a:pPr>
            <a:endParaRPr lang="pt-BR" alt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SECRETARIA DE ESTADO DE EDUCAÇÃO – MS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MARIA CECÍLIA AMENDOLA DA MOTTA 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SECRETÁRIA </a:t>
            </a:r>
          </a:p>
          <a:p>
            <a:pPr algn="ctr" fontAlgn="auto">
              <a:spcAft>
                <a:spcPts val="0"/>
              </a:spcAft>
              <a:defRPr/>
            </a:pPr>
            <a:endParaRPr lang="pt-BR" alt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SUPERINTENDÊNCIA </a:t>
            </a:r>
            <a:r>
              <a:rPr lang="pt-BR" alt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DE POLÍTICAS DE EDUCAÇÃO BÁSICA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EVA MARIA KATAYAMA NEGRISOLLI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SUPERINTENDENTE</a:t>
            </a:r>
          </a:p>
          <a:p>
            <a:pPr algn="ctr" fontAlgn="auto">
              <a:spcAft>
                <a:spcPts val="0"/>
              </a:spcAft>
              <a:defRPr/>
            </a:pPr>
            <a:endParaRPr lang="pt-BR" alt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COORDENADORIA DE POLÍTICAS PARA O ENSINO FUNDAMENTAL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ELEIDA DA SILVA ARCE ADAMISKI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COORDENADORA</a:t>
            </a:r>
          </a:p>
          <a:p>
            <a:pPr algn="ctr" fontAlgn="auto">
              <a:spcAft>
                <a:spcPts val="0"/>
              </a:spcAft>
              <a:defRPr/>
            </a:pPr>
            <a:endParaRPr lang="pt-BR" altLang="pt-B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NÚCLEO DE EDUCAÇÃO DE JOVENS E ADULTOS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MARIA JOANA DURBEM MARECO</a:t>
            </a:r>
          </a:p>
          <a:p>
            <a:pPr algn="ctr" fontAlgn="auto">
              <a:spcAft>
                <a:spcPts val="0"/>
              </a:spcAft>
              <a:buNone/>
              <a:defRPr/>
            </a:pPr>
            <a:r>
              <a:rPr lang="pt-BR" altLang="pt-BR" sz="1400" dirty="0">
                <a:latin typeface="Arial" panose="020B0604020202020204" pitchFamily="34" charset="0"/>
                <a:cs typeface="Arial" panose="020B0604020202020204" pitchFamily="34" charset="0"/>
              </a:rPr>
              <a:t>GESTORA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algn="just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  A Secretaria de Estado de Educação, desenvolve políticas e projetos como forma de garantir os preceitos legais estabelecidos, para que todos tenham acesso à educação formal, mesmo que tardiamente, atentando-se à diversidade étnico-cultural e socioeconômica.</a:t>
            </a:r>
          </a:p>
          <a:p>
            <a:pPr>
              <a:buNone/>
            </a:pP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45966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3672408"/>
          </a:xfrm>
        </p:spPr>
        <p:txBody>
          <a:bodyPr/>
          <a:lstStyle/>
          <a:p>
            <a:pPr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		</a:t>
            </a:r>
          </a:p>
          <a:p>
            <a:pPr algn="just">
              <a:buNone/>
            </a:pPr>
            <a:r>
              <a:rPr lang="pt-BR" sz="2800" dirty="0">
                <a:latin typeface="Arial" panose="020B0604020202020204" pitchFamily="34" charset="0"/>
                <a:cs typeface="Arial" pitchFamily="34" charset="0"/>
              </a:rPr>
              <a:t>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O Núcleo de Educação de Jovens e Adultos (NEJA) é responsável pelos projetos e programas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buNone/>
            </a:pPr>
            <a:endParaRPr lang="pt-BR" sz="25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500" dirty="0" smtClean="0">
                <a:latin typeface="Arial" pitchFamily="34" charset="0"/>
                <a:cs typeface="Arial" pitchFamily="34" charset="0"/>
              </a:rPr>
              <a:t>Projeto EJA IV   e  </a:t>
            </a:r>
          </a:p>
          <a:p>
            <a:pPr algn="just"/>
            <a:r>
              <a:rPr lang="pt-BR" sz="2500" dirty="0" smtClean="0">
                <a:latin typeface="Arial" pitchFamily="34" charset="0"/>
                <a:cs typeface="Arial" pitchFamily="34" charset="0"/>
              </a:rPr>
              <a:t>Projeto Conectando Saberes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500" dirty="0" smtClean="0">
                <a:latin typeface="Arial" pitchFamily="34" charset="0"/>
                <a:cs typeface="Arial" pitchFamily="34" charset="0"/>
              </a:rPr>
              <a:t>Projeto </a:t>
            </a:r>
            <a:r>
              <a:rPr lang="pt-BR" sz="2500" dirty="0">
                <a:latin typeface="Arial" pitchFamily="34" charset="0"/>
                <a:cs typeface="Arial" pitchFamily="34" charset="0"/>
              </a:rPr>
              <a:t>Avanço do Jovem na Aprendizagem de Mato Grosso do Sul - AJA/MS;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500" dirty="0">
                <a:latin typeface="Arial" pitchFamily="34" charset="0"/>
                <a:cs typeface="Arial" pitchFamily="34" charset="0"/>
              </a:rPr>
              <a:t>Projeto Seguindo em Frente;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pt-BR" sz="2500" dirty="0">
                <a:latin typeface="Arial" pitchFamily="34" charset="0"/>
                <a:cs typeface="Arial" pitchFamily="34" charset="0"/>
              </a:rPr>
              <a:t>Programa Brasil 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Alfabetizado.</a:t>
            </a:r>
            <a:endParaRPr lang="pt-BR" sz="2500" dirty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500" dirty="0">
                <a:latin typeface="Arial" pitchFamily="34" charset="0"/>
                <a:cs typeface="Arial" pitchFamily="34" charset="0"/>
              </a:rPr>
              <a:t> </a:t>
            </a:r>
            <a:r>
              <a:rPr lang="pt-BR" sz="2500" dirty="0" smtClean="0">
                <a:latin typeface="Arial" pitchFamily="34" charset="0"/>
                <a:cs typeface="Arial" pitchFamily="34" charset="0"/>
              </a:rPr>
              <a:t>   </a:t>
            </a:r>
            <a:endParaRPr lang="pt-BR" sz="25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CaixaDeTexto 4"/>
          <p:cNvSpPr txBox="1"/>
          <p:nvPr/>
        </p:nvSpPr>
        <p:spPr>
          <a:xfrm>
            <a:off x="285720" y="857232"/>
            <a:ext cx="8572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/>
              <a:t>NÚCLEO DE EDUCAÇÃO DE JOVENS E ADULTOS (NEJA)</a:t>
            </a:r>
            <a:endParaRPr lang="pt-BR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/>
          <a:lstStyle/>
          <a:p>
            <a:r>
              <a:rPr lang="pt-BR" b="1" dirty="0" smtClean="0"/>
              <a:t>PROJETO EJA </a:t>
            </a:r>
            <a:r>
              <a:rPr lang="pt-BR" b="1" dirty="0"/>
              <a:t>I</a:t>
            </a:r>
            <a:r>
              <a:rPr lang="pt-BR" b="1" dirty="0" smtClean="0"/>
              <a:t>V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  É ofertado em 66 municípios e 97 escolas, tendo como proposta pedagógica oportunizar aos jovens, adultos e idosos a escolarização ou complementação dos seus estudos no âmbito da educação básica, na modalidade Educação de Jovens e Adultos, nas etapas do ensino fundamental e do ensino médio.</a:t>
            </a:r>
            <a:endParaRPr lang="pt-BR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4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764704"/>
            <a:ext cx="8822214" cy="5361459"/>
          </a:xfrm>
        </p:spPr>
        <p:txBody>
          <a:bodyPr/>
          <a:lstStyle/>
          <a:p>
            <a:pPr algn="just">
              <a:buNone/>
            </a:pPr>
            <a:r>
              <a:rPr lang="pt-BR" dirty="0" smtClean="0"/>
              <a:t>		</a:t>
            </a:r>
            <a:r>
              <a:rPr lang="pt-BR" sz="2000" b="1" dirty="0" smtClean="0">
                <a:latin typeface="Arial" panose="020B0604020202020204" pitchFamily="34" charset="0"/>
                <a:cs typeface="Arial" pitchFamily="34" charset="0"/>
              </a:rPr>
              <a:t>DA  METODOLOGIA DE ENSINO E DA  APRENDIZAGEM</a:t>
            </a:r>
          </a:p>
          <a:p>
            <a:pPr algn="just">
              <a:buNone/>
            </a:pPr>
            <a:endParaRPr lang="pt-BR" sz="1800" b="1" dirty="0"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1800" dirty="0" smtClean="0">
                <a:latin typeface="Arial" panose="020B0604020202020204" pitchFamily="34" charset="0"/>
                <a:cs typeface="Arial" pitchFamily="34" charset="0"/>
              </a:rPr>
              <a:t>      Com o objetivo de aprimorar as práticas didático pedagógicas em garantir o acesso e as condições de permanência, propiciar a constituição de turmas como grupo cooperativo de trabalho e de aprendizagem e compreender as diferentes concepções e relações de trabalho como componentes central do processo educativo deverá apresentar as seguintes características:</a:t>
            </a:r>
          </a:p>
          <a:p>
            <a:pPr algn="just">
              <a:buNone/>
            </a:pPr>
            <a:endParaRPr lang="pt-BR" sz="1800" dirty="0" smtClean="0">
              <a:latin typeface="Arial" panose="020B0604020202020204" pitchFamily="34" charset="0"/>
              <a:cs typeface="Arial" pitchFamily="34" charset="0"/>
            </a:endParaRPr>
          </a:p>
          <a:p>
            <a:pPr algn="just">
              <a:buFont typeface="+mj-lt"/>
              <a:buAutoNum type="alphaLcParenR"/>
            </a:pPr>
            <a:r>
              <a:rPr lang="pt-BR" sz="1800" dirty="0" smtClean="0">
                <a:latin typeface="Arial" panose="020B0604020202020204" pitchFamily="34" charset="0"/>
                <a:cs typeface="Arial" pitchFamily="34" charset="0"/>
              </a:rPr>
              <a:t>Superação da cultura do repasse;</a:t>
            </a:r>
          </a:p>
          <a:p>
            <a:pPr algn="just">
              <a:buFont typeface="+mj-lt"/>
              <a:buAutoNum type="alphaLcParenR"/>
            </a:pPr>
            <a:r>
              <a:rPr lang="pt-BR" sz="1800" dirty="0" smtClean="0">
                <a:latin typeface="Arial" panose="020B0604020202020204" pitchFamily="34" charset="0"/>
                <a:cs typeface="Arial" pitchFamily="34" charset="0"/>
              </a:rPr>
              <a:t>Acolhimentos do estudante;</a:t>
            </a:r>
          </a:p>
          <a:p>
            <a:pPr algn="just">
              <a:buFont typeface="+mj-lt"/>
              <a:buAutoNum type="alphaLcParenR"/>
            </a:pPr>
            <a:r>
              <a:rPr lang="pt-BR" sz="1800" dirty="0" smtClean="0">
                <a:latin typeface="Arial" panose="020B0604020202020204" pitchFamily="34" charset="0"/>
                <a:cs typeface="Arial" pitchFamily="34" charset="0"/>
              </a:rPr>
              <a:t>Inclusão social;</a:t>
            </a:r>
          </a:p>
          <a:p>
            <a:pPr algn="just">
              <a:buFont typeface="+mj-lt"/>
              <a:buAutoNum type="alphaLcParenR"/>
            </a:pPr>
            <a:r>
              <a:rPr lang="pt-BR" sz="1800" dirty="0" smtClean="0">
                <a:latin typeface="Arial" panose="020B0604020202020204" pitchFamily="34" charset="0"/>
                <a:cs typeface="Arial" pitchFamily="34" charset="0"/>
              </a:rPr>
              <a:t>Interação entre a escola e a comunidade;</a:t>
            </a:r>
          </a:p>
          <a:p>
            <a:pPr algn="just">
              <a:buFont typeface="+mj-lt"/>
              <a:buAutoNum type="alphaLcParenR"/>
            </a:pPr>
            <a:r>
              <a:rPr lang="pt-BR" sz="1800" dirty="0" smtClean="0">
                <a:latin typeface="Arial" panose="020B0604020202020204" pitchFamily="34" charset="0"/>
                <a:cs typeface="Arial" pitchFamily="34" charset="0"/>
              </a:rPr>
              <a:t>Momentos de reflexão;</a:t>
            </a:r>
          </a:p>
          <a:p>
            <a:pPr algn="just">
              <a:buFont typeface="+mj-lt"/>
              <a:buAutoNum type="alphaLcParenR"/>
            </a:pPr>
            <a:r>
              <a:rPr lang="pt-BR" sz="1800" dirty="0" smtClean="0">
                <a:latin typeface="Arial" panose="020B0604020202020204" pitchFamily="34" charset="0"/>
                <a:cs typeface="Arial" pitchFamily="34" charset="0"/>
              </a:rPr>
              <a:t>Reconhecimento dos saberes populares e científicos;</a:t>
            </a:r>
          </a:p>
          <a:p>
            <a:pPr algn="just">
              <a:buFont typeface="+mj-lt"/>
              <a:buAutoNum type="alphaLcParenR"/>
            </a:pPr>
            <a:r>
              <a:rPr lang="pt-BR" sz="1800" dirty="0" smtClean="0">
                <a:latin typeface="Arial" panose="020B0604020202020204" pitchFamily="34" charset="0"/>
                <a:cs typeface="Arial" pitchFamily="34" charset="0"/>
              </a:rPr>
              <a:t>Avaliação.</a:t>
            </a:r>
          </a:p>
          <a:p>
            <a:pPr algn="just">
              <a:buNone/>
            </a:pPr>
            <a:endParaRPr lang="pt-BR" sz="1600" dirty="0" smtClean="0">
              <a:latin typeface="Arial" panose="020B0604020202020204" pitchFamily="34" charset="0"/>
              <a:cs typeface="Arial" pitchFamily="34" charset="0"/>
            </a:endParaRPr>
          </a:p>
          <a:p>
            <a:pPr algn="just"/>
            <a:endParaRPr lang="pt-BR" sz="1600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124744"/>
            <a:ext cx="8229600" cy="4680519"/>
          </a:xfrm>
        </p:spPr>
        <p:txBody>
          <a:bodyPr/>
          <a:lstStyle/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A organização curricular da etapa do </a:t>
            </a: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Ensino Fundamental do Projeto de Educação de Jovens e Adultos - EJA IV </a:t>
            </a:r>
            <a:r>
              <a:rPr lang="pt-BR" sz="2800" dirty="0" smtClean="0">
                <a:latin typeface="Arial" pitchFamily="34" charset="0"/>
                <a:cs typeface="Arial" pitchFamily="34" charset="0"/>
              </a:rPr>
              <a:t>está estruturada em fases anuais:</a:t>
            </a: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1ª e 2ª fases (Ensino Fundamental I)</a:t>
            </a: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  730 horas-aula anual cada; 192 dias letivos.</a:t>
            </a: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endParaRPr lang="pt-BR" sz="28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pt-BR" sz="2800" dirty="0" smtClean="0">
                <a:latin typeface="Arial" pitchFamily="34" charset="0"/>
                <a:cs typeface="Arial" pitchFamily="34" charset="0"/>
              </a:rPr>
              <a:t>3ª e 4ª fases (Ensino Fundamental II)</a:t>
            </a: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  998 horas-aula anual cada; 806 horas-aula       presenciais e 192 horas-aula direcionadas.</a:t>
            </a:r>
          </a:p>
          <a:p>
            <a:pPr marL="0" indent="0" algn="just">
              <a:buNone/>
            </a:pPr>
            <a:r>
              <a:rPr lang="pt-BR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pt-BR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02204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712968" cy="5256584"/>
          </a:xfrm>
        </p:spPr>
        <p:txBody>
          <a:bodyPr/>
          <a:lstStyle/>
          <a:p>
            <a:pPr lvl="0"/>
            <a:r>
              <a:rPr lang="pt-BR" b="1" dirty="0">
                <a:solidFill>
                  <a:schemeClr val="tx1"/>
                </a:solidFill>
              </a:rPr>
              <a:t>Projeto de Curso da Educação de Jovens e Adultos EJA Conectando Saberes </a:t>
            </a:r>
          </a:p>
          <a:p>
            <a:pPr lvl="0"/>
            <a:endParaRPr lang="pt-BR" sz="2400" b="1" dirty="0">
              <a:solidFill>
                <a:schemeClr val="tx1"/>
              </a:solidFill>
            </a:endParaRPr>
          </a:p>
          <a:p>
            <a:pPr lvl="0" algn="just"/>
            <a:r>
              <a:rPr lang="pt-BR" sz="2400" dirty="0">
                <a:solidFill>
                  <a:schemeClr val="tx1"/>
                </a:solidFill>
              </a:rPr>
              <a:t>É ofertado em 31 municípios e 52 escolas, tendo como proposta pedagógica a valorização às pessoas Jovens, Adultas e Idosas, considerando suas experiências e conhecimentos construídos ao longo da vida, com a finalidade de democratizar o acesso e oferecer uma educação de qualidade e equânime, oportunizando aos estudantes a escolarização e/ou complementação dos seus estudos no âmbito da educação </a:t>
            </a:r>
            <a:r>
              <a:rPr lang="pt-BR" sz="2400" dirty="0" smtClean="0">
                <a:solidFill>
                  <a:schemeClr val="tx1"/>
                </a:solidFill>
              </a:rPr>
              <a:t>básica.</a:t>
            </a:r>
            <a:endParaRPr lang="pt-BR" sz="2400" dirty="0">
              <a:solidFill>
                <a:schemeClr val="tx1"/>
              </a:solidFill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73253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79512" y="1124744"/>
            <a:ext cx="8712968" cy="5256584"/>
          </a:xfrm>
        </p:spPr>
        <p:txBody>
          <a:bodyPr/>
          <a:lstStyle/>
          <a:p>
            <a:pPr algn="just"/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organização curricular do </a:t>
            </a:r>
            <a:r>
              <a:rPr lang="pt-BR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Curso de Educação de Jovens e Adultos </a:t>
            </a:r>
            <a:r>
              <a:rPr lang="pt-BR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Conectando Saberes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etapa 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ensino fundamental</a:t>
            </a:r>
            <a:r>
              <a:rPr lang="pt-BR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é organizada da seguinte forma</a:t>
            </a: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pt-B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Módulos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Iniciais (I, II, III e IV</a:t>
            </a:r>
            <a:r>
              <a:rPr lang="pt-B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  <a:endParaRPr lang="pt-BR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carga horária de 361 horas – aula cada módulo;</a:t>
            </a:r>
          </a:p>
          <a:p>
            <a:pPr algn="l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carga horária de 301 horas cada módulo;</a:t>
            </a:r>
          </a:p>
          <a:p>
            <a:pPr algn="l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duração de 95 dias </a:t>
            </a:r>
            <a:r>
              <a:rPr lang="pt-B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letivos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19 semanas – cada módulo;</a:t>
            </a:r>
          </a:p>
          <a:p>
            <a:pPr algn="l"/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- 02 dias, preferencialmente no início de cada módulo, não considerados letivos e </a:t>
            </a:r>
            <a:r>
              <a:rPr lang="pt-B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destinados para </a:t>
            </a:r>
            <a:r>
              <a:rPr lang="pt-BR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estudos.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500835"/>
            <a:ext cx="9144000" cy="383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2097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SLIDES</Template>
  <TotalTime>2154</TotalTime>
  <Words>1156</Words>
  <Application>Microsoft Office PowerPoint</Application>
  <PresentationFormat>Apresentação na tela (4:3)</PresentationFormat>
  <Paragraphs>150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Slide 1</vt:lpstr>
      <vt:lpstr>Slide 2</vt:lpstr>
      <vt:lpstr>Slide 3</vt:lpstr>
      <vt:lpstr>Slide 4</vt:lpstr>
      <vt:lpstr>PROJETO EJA IV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MARCOS LEGAIS</vt:lpstr>
      <vt:lpstr>Slide 15</vt:lpstr>
      <vt:lpstr>Resolução n° 3, de 15 de Junho de 2010</vt:lpstr>
      <vt:lpstr>Slide 17</vt:lpstr>
      <vt:lpstr>OFERTA DA EJA A DISTÂNCIA</vt:lpstr>
      <vt:lpstr>Slide 19</vt:lpstr>
    </vt:vector>
  </TitlesOfParts>
  <Company>SED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fbaptista</dc:creator>
  <cp:lastModifiedBy>Norvino Notebook</cp:lastModifiedBy>
  <cp:revision>197</cp:revision>
  <dcterms:created xsi:type="dcterms:W3CDTF">2015-02-04T11:39:51Z</dcterms:created>
  <dcterms:modified xsi:type="dcterms:W3CDTF">2017-06-21T13:41:16Z</dcterms:modified>
</cp:coreProperties>
</file>