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01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72" r:id="rId11"/>
    <p:sldId id="299" r:id="rId12"/>
    <p:sldId id="276" r:id="rId13"/>
    <p:sldId id="271" r:id="rId14"/>
    <p:sldId id="273" r:id="rId15"/>
    <p:sldId id="274" r:id="rId16"/>
    <p:sldId id="279" r:id="rId17"/>
    <p:sldId id="280" r:id="rId18"/>
    <p:sldId id="281" r:id="rId19"/>
    <p:sldId id="282" r:id="rId20"/>
    <p:sldId id="283" r:id="rId21"/>
    <p:sldId id="286" r:id="rId22"/>
    <p:sldId id="284" r:id="rId23"/>
    <p:sldId id="285" r:id="rId24"/>
    <p:sldId id="287" r:id="rId25"/>
    <p:sldId id="288" r:id="rId26"/>
    <p:sldId id="290" r:id="rId27"/>
    <p:sldId id="289" r:id="rId28"/>
    <p:sldId id="291" r:id="rId29"/>
    <p:sldId id="292" r:id="rId30"/>
    <p:sldId id="293" r:id="rId31"/>
    <p:sldId id="294" r:id="rId32"/>
    <p:sldId id="296" r:id="rId33"/>
    <p:sldId id="265" r:id="rId34"/>
    <p:sldId id="266" r:id="rId35"/>
    <p:sldId id="268" r:id="rId36"/>
    <p:sldId id="298" r:id="rId37"/>
    <p:sldId id="300" r:id="rId3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49EB45-EEDF-42D0-BE1C-93FEC55EB3A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DAB3538-C964-481D-909B-C5195A668427}">
      <dgm:prSet phldrT="[Texto]"/>
      <dgm:spPr/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ESTADUAL DE EDUCAÇÃO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1FE3DA-E63F-460B-BB7C-B91E97C1D197}" type="parTrans" cxnId="{95D8B56A-2B64-4E71-AC67-44948D9D2855}">
      <dgm:prSet/>
      <dgm:spPr/>
      <dgm:t>
        <a:bodyPr/>
        <a:lstStyle/>
        <a:p>
          <a:endParaRPr lang="pt-BR"/>
        </a:p>
      </dgm:t>
    </dgm:pt>
    <dgm:pt modelId="{183C4EE4-2432-43D0-B80F-7BDAA03A7361}" type="sibTrans" cxnId="{95D8B56A-2B64-4E71-AC67-44948D9D2855}">
      <dgm:prSet/>
      <dgm:spPr/>
      <dgm:t>
        <a:bodyPr/>
        <a:lstStyle/>
        <a:p>
          <a:endParaRPr lang="pt-BR"/>
        </a:p>
      </dgm:t>
    </dgm:pt>
    <dgm:pt modelId="{050FFB9D-6367-4555-B025-A4402F39F99E}">
      <dgm:prSet phldrT="[Texto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60000">
              <a:schemeClr val="tx2">
                <a:lumMod val="40000"/>
                <a:lumOff val="60000"/>
                <a:alpha val="48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79 PLANOS MUNICIPAIS DE EDUCAÇÃO</a:t>
          </a:r>
          <a:endParaRPr lang="pt-BR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A53F22-BA69-4AC5-BD50-644E8BF5EF2A}" type="parTrans" cxnId="{387077D7-3149-42B6-883B-5DA74B784E8B}">
      <dgm:prSet/>
      <dgm:spPr/>
      <dgm:t>
        <a:bodyPr/>
        <a:lstStyle/>
        <a:p>
          <a:endParaRPr lang="pt-BR"/>
        </a:p>
      </dgm:t>
    </dgm:pt>
    <dgm:pt modelId="{AAEB82F5-C3CF-4155-AC84-69E7EE80D8AE}" type="sibTrans" cxnId="{387077D7-3149-42B6-883B-5DA74B784E8B}">
      <dgm:prSet/>
      <dgm:spPr/>
      <dgm:t>
        <a:bodyPr/>
        <a:lstStyle/>
        <a:p>
          <a:endParaRPr lang="pt-BR"/>
        </a:p>
      </dgm:t>
    </dgm:pt>
    <dgm:pt modelId="{3FAA0DC4-720B-4B00-8CE2-50FC532FCE49}" type="pres">
      <dgm:prSet presAssocID="{0F49EB45-EEDF-42D0-BE1C-93FEC55EB3A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03E1485-B3BE-43AA-9026-40395E1BDC04}" type="pres">
      <dgm:prSet presAssocID="{0F49EB45-EEDF-42D0-BE1C-93FEC55EB3A5}" presName="comp1" presStyleCnt="0"/>
      <dgm:spPr/>
    </dgm:pt>
    <dgm:pt modelId="{C661EC96-50A1-4F97-B474-FAC2A71F254E}" type="pres">
      <dgm:prSet presAssocID="{0F49EB45-EEDF-42D0-BE1C-93FEC55EB3A5}" presName="circle1" presStyleLbl="node1" presStyleIdx="0" presStyleCnt="2"/>
      <dgm:spPr/>
      <dgm:t>
        <a:bodyPr/>
        <a:lstStyle/>
        <a:p>
          <a:endParaRPr lang="pt-BR"/>
        </a:p>
      </dgm:t>
    </dgm:pt>
    <dgm:pt modelId="{CE430896-E961-4ABF-9BBF-89BD693181B6}" type="pres">
      <dgm:prSet presAssocID="{0F49EB45-EEDF-42D0-BE1C-93FEC55EB3A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1A1F28-35B0-47B6-8E91-122E0B40A2DA}" type="pres">
      <dgm:prSet presAssocID="{0F49EB45-EEDF-42D0-BE1C-93FEC55EB3A5}" presName="comp2" presStyleCnt="0"/>
      <dgm:spPr/>
    </dgm:pt>
    <dgm:pt modelId="{A2314C78-D97F-4132-B52C-AAA28E0CB9CD}" type="pres">
      <dgm:prSet presAssocID="{0F49EB45-EEDF-42D0-BE1C-93FEC55EB3A5}" presName="circle2" presStyleLbl="node1" presStyleIdx="1" presStyleCnt="2" custScaleX="87483" custScaleY="84529" custLinFactNeighborX="3063" custLinFactNeighborY="-11408"/>
      <dgm:spPr/>
      <dgm:t>
        <a:bodyPr/>
        <a:lstStyle/>
        <a:p>
          <a:endParaRPr lang="pt-BR"/>
        </a:p>
      </dgm:t>
    </dgm:pt>
    <dgm:pt modelId="{72250FB1-3206-4E90-9914-B90FF84F61BC}" type="pres">
      <dgm:prSet presAssocID="{0F49EB45-EEDF-42D0-BE1C-93FEC55EB3A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A688E9E-8532-45CD-9BE3-EB1CE7AD3D66}" type="presOf" srcId="{050FFB9D-6367-4555-B025-A4402F39F99E}" destId="{72250FB1-3206-4E90-9914-B90FF84F61BC}" srcOrd="1" destOrd="0" presId="urn:microsoft.com/office/officeart/2005/8/layout/venn2"/>
    <dgm:cxn modelId="{3B1DFC59-BC16-4ED6-90CD-5D11628971A7}" type="presOf" srcId="{050FFB9D-6367-4555-B025-A4402F39F99E}" destId="{A2314C78-D97F-4132-B52C-AAA28E0CB9CD}" srcOrd="0" destOrd="0" presId="urn:microsoft.com/office/officeart/2005/8/layout/venn2"/>
    <dgm:cxn modelId="{387077D7-3149-42B6-883B-5DA74B784E8B}" srcId="{0F49EB45-EEDF-42D0-BE1C-93FEC55EB3A5}" destId="{050FFB9D-6367-4555-B025-A4402F39F99E}" srcOrd="1" destOrd="0" parTransId="{C2A53F22-BA69-4AC5-BD50-644E8BF5EF2A}" sibTransId="{AAEB82F5-C3CF-4155-AC84-69E7EE80D8AE}"/>
    <dgm:cxn modelId="{609D0B5B-74A1-4E3E-94DA-C24F0F391185}" type="presOf" srcId="{6DAB3538-C964-481D-909B-C5195A668427}" destId="{C661EC96-50A1-4F97-B474-FAC2A71F254E}" srcOrd="0" destOrd="0" presId="urn:microsoft.com/office/officeart/2005/8/layout/venn2"/>
    <dgm:cxn modelId="{DEA48F1C-BC72-4ABC-AF20-AB0512F0C8BB}" type="presOf" srcId="{6DAB3538-C964-481D-909B-C5195A668427}" destId="{CE430896-E961-4ABF-9BBF-89BD693181B6}" srcOrd="1" destOrd="0" presId="urn:microsoft.com/office/officeart/2005/8/layout/venn2"/>
    <dgm:cxn modelId="{95D8B56A-2B64-4E71-AC67-44948D9D2855}" srcId="{0F49EB45-EEDF-42D0-BE1C-93FEC55EB3A5}" destId="{6DAB3538-C964-481D-909B-C5195A668427}" srcOrd="0" destOrd="0" parTransId="{121FE3DA-E63F-460B-BB7C-B91E97C1D197}" sibTransId="{183C4EE4-2432-43D0-B80F-7BDAA03A7361}"/>
    <dgm:cxn modelId="{6EAFCED9-21EC-44AD-883D-F6C891F7ADCF}" type="presOf" srcId="{0F49EB45-EEDF-42D0-BE1C-93FEC55EB3A5}" destId="{3FAA0DC4-720B-4B00-8CE2-50FC532FCE49}" srcOrd="0" destOrd="0" presId="urn:microsoft.com/office/officeart/2005/8/layout/venn2"/>
    <dgm:cxn modelId="{8011F6CE-D732-4D52-ACDF-5D4B00AFB2D3}" type="presParOf" srcId="{3FAA0DC4-720B-4B00-8CE2-50FC532FCE49}" destId="{103E1485-B3BE-43AA-9026-40395E1BDC04}" srcOrd="0" destOrd="0" presId="urn:microsoft.com/office/officeart/2005/8/layout/venn2"/>
    <dgm:cxn modelId="{A158C336-078F-4F1F-B61F-387F2F999977}" type="presParOf" srcId="{103E1485-B3BE-43AA-9026-40395E1BDC04}" destId="{C661EC96-50A1-4F97-B474-FAC2A71F254E}" srcOrd="0" destOrd="0" presId="urn:microsoft.com/office/officeart/2005/8/layout/venn2"/>
    <dgm:cxn modelId="{C912DE31-4FEE-4127-A49A-87F37F1E3E8D}" type="presParOf" srcId="{103E1485-B3BE-43AA-9026-40395E1BDC04}" destId="{CE430896-E961-4ABF-9BBF-89BD693181B6}" srcOrd="1" destOrd="0" presId="urn:microsoft.com/office/officeart/2005/8/layout/venn2"/>
    <dgm:cxn modelId="{D4B2674E-4D87-4B6B-89BA-0C3ECE5002CB}" type="presParOf" srcId="{3FAA0DC4-720B-4B00-8CE2-50FC532FCE49}" destId="{321A1F28-35B0-47B6-8E91-122E0B40A2DA}" srcOrd="1" destOrd="0" presId="urn:microsoft.com/office/officeart/2005/8/layout/venn2"/>
    <dgm:cxn modelId="{663E53B1-387A-4457-94C5-6C7B391AA8F1}" type="presParOf" srcId="{321A1F28-35B0-47B6-8E91-122E0B40A2DA}" destId="{A2314C78-D97F-4132-B52C-AAA28E0CB9CD}" srcOrd="0" destOrd="0" presId="urn:microsoft.com/office/officeart/2005/8/layout/venn2"/>
    <dgm:cxn modelId="{6541A5D3-03CA-4CCB-BDE0-D0854FE017EF}" type="presParOf" srcId="{321A1F28-35B0-47B6-8E91-122E0B40A2DA}" destId="{72250FB1-3206-4E90-9914-B90FF84F61B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61EC96-50A1-4F97-B474-FAC2A71F254E}">
      <dsp:nvSpPr>
        <dsp:cNvPr id="0" name=""/>
        <dsp:cNvSpPr/>
      </dsp:nvSpPr>
      <dsp:spPr>
        <a:xfrm>
          <a:off x="1052004" y="0"/>
          <a:ext cx="4208016" cy="4208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ESTADUAL DE EDUCAÇÃO</a:t>
          </a:r>
          <a:endParaRPr lang="pt-BR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51407" y="315601"/>
        <a:ext cx="2209208" cy="715362"/>
      </dsp:txXfrm>
    </dsp:sp>
    <dsp:sp modelId="{A2314C78-D97F-4132-B52C-AAA28E0CB9CD}">
      <dsp:nvSpPr>
        <dsp:cNvPr id="0" name=""/>
        <dsp:cNvSpPr/>
      </dsp:nvSpPr>
      <dsp:spPr>
        <a:xfrm>
          <a:off x="1872193" y="936099"/>
          <a:ext cx="2760973" cy="2667745"/>
        </a:xfrm>
        <a:prstGeom prst="ellips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60000">
              <a:schemeClr val="tx2">
                <a:lumMod val="40000"/>
                <a:lumOff val="60000"/>
                <a:alpha val="48000"/>
              </a:schemeClr>
            </a:gs>
          </a:gsLst>
          <a:path path="shape">
            <a:fillToRect l="50000" t="50000" r="50000" b="50000"/>
          </a:path>
        </a:gra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79 PLANOS MUNICIPAIS DE EDUCAÇÃO</a:t>
          </a:r>
          <a:endParaRPr lang="pt-BR" sz="1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76528" y="1603035"/>
        <a:ext cx="1952303" cy="1333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167E9F-2D92-4CE1-B22C-155F32B215BC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994EE3-F4D7-4166-A001-0BA28B7F5C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Desktop/Nota%20T&#233;cnic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592287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Apresentação da Metodologia para Monitoramento e Avaliação dos Planos Municipais de Educação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Definidas </a:t>
            </a:r>
            <a:r>
              <a:rPr lang="pt-BR" dirty="0">
                <a:latin typeface="Calibri" pitchFamily="34" charset="0"/>
              </a:rPr>
              <a:t>as instâncias, </a:t>
            </a:r>
            <a:r>
              <a:rPr lang="pt-BR" dirty="0" smtClean="0">
                <a:latin typeface="Calibri" pitchFamily="34" charset="0"/>
              </a:rPr>
              <a:t>será </a:t>
            </a:r>
            <a:r>
              <a:rPr lang="pt-BR" dirty="0">
                <a:latin typeface="Calibri" pitchFamily="34" charset="0"/>
              </a:rPr>
              <a:t>necessário instituir instrumentos para coletar os dados que subsidiarão a produção </a:t>
            </a:r>
            <a:r>
              <a:rPr lang="pt-BR" dirty="0" smtClean="0">
                <a:latin typeface="Calibri" pitchFamily="34" charset="0"/>
              </a:rPr>
              <a:t>das informações </a:t>
            </a:r>
            <a:r>
              <a:rPr lang="pt-BR" dirty="0">
                <a:latin typeface="Calibri" pitchFamily="34" charset="0"/>
              </a:rPr>
              <a:t>para o monitoramento e, posteriormente, os relatórios de avaliação, </a:t>
            </a:r>
            <a:r>
              <a:rPr lang="pt-BR" dirty="0" smtClean="0">
                <a:latin typeface="Calibri" pitchFamily="34" charset="0"/>
              </a:rPr>
              <a:t>garantindo organização</a:t>
            </a:r>
            <a:r>
              <a:rPr lang="pt-BR" dirty="0">
                <a:latin typeface="Calibri" pitchFamily="34" charset="0"/>
              </a:rPr>
              <a:t>, efetividade e fluidez ao processo</a:t>
            </a:r>
            <a:r>
              <a:rPr lang="pt-BR" dirty="0" smtClean="0">
                <a:latin typeface="Calibri" pitchFamily="34" charset="0"/>
              </a:rPr>
              <a:t>.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A sugestão é que a equipe técnica utilize a Ficha de Monitoramento do Plano Municipal de Educação, que está organizada em três partes, cada uma correspondendo às etapas de trabalho propostas: organizar o trabalho; estudar o plano; e monitorar continuamente as metas e estratégias.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79511" y="2060846"/>
          <a:ext cx="8712969" cy="4386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502468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Ficha de Monitoramento do Plano Municipal de Educação</a:t>
                      </a:r>
                      <a:endParaRPr lang="pt-BR" sz="24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Município</a:t>
                      </a:r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i="0" dirty="0" smtClean="0"/>
                        <a:t>UF</a:t>
                      </a:r>
                      <a:endParaRPr lang="pt-BR" sz="2400" i="0" dirty="0"/>
                    </a:p>
                  </a:txBody>
                  <a:tcPr/>
                </a:tc>
              </a:tr>
              <a:tr h="867273"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Plano Municipal de Educação</a:t>
                      </a:r>
                      <a:endParaRPr lang="pt-BR" sz="2400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(número da lei e data)</a:t>
                      </a:r>
                      <a:endParaRPr lang="pt-BR" sz="24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867273"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Períodos de Avaliação</a:t>
                      </a:r>
                    </a:p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previstos</a:t>
                      </a:r>
                      <a:endParaRPr lang="pt-BR" sz="2400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(anos da avaliação)</a:t>
                      </a:r>
                      <a:endParaRPr lang="pt-BR" sz="24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Comissão Coordenadora</a:t>
                      </a:r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(nome)</a:t>
                      </a:r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(Ato legal – nº e ano)</a:t>
                      </a:r>
                      <a:endParaRPr lang="pt-BR" sz="2400" i="0" dirty="0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Equipe Técnica</a:t>
                      </a:r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(nome)</a:t>
                      </a:r>
                      <a:endParaRPr lang="pt-BR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(Ato legal)</a:t>
                      </a:r>
                      <a:endParaRPr lang="pt-BR" sz="240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96144"/>
          </a:xfrm>
        </p:spPr>
        <p:txBody>
          <a:bodyPr>
            <a:noAutofit/>
          </a:bodyPr>
          <a:lstStyle/>
          <a:p>
            <a:pPr algn="just"/>
            <a:r>
              <a:rPr lang="pt-BR" sz="3000" dirty="0">
                <a:latin typeface="Calibri" pitchFamily="34" charset="0"/>
              </a:rPr>
              <a:t>Com base nas definições adotadas até este ponto do trabalho, a Parte A da </a:t>
            </a:r>
            <a:r>
              <a:rPr lang="pt-BR" sz="3000" i="1" dirty="0">
                <a:latin typeface="Calibri" pitchFamily="34" charset="0"/>
              </a:rPr>
              <a:t>Ficha já </a:t>
            </a:r>
            <a:r>
              <a:rPr lang="pt-BR" sz="3000" i="1" dirty="0" smtClean="0">
                <a:latin typeface="Calibri" pitchFamily="34" charset="0"/>
              </a:rPr>
              <a:t>poderá </a:t>
            </a:r>
            <a:r>
              <a:rPr lang="pt-BR" sz="3000" dirty="0" smtClean="0">
                <a:latin typeface="Calibri" pitchFamily="34" charset="0"/>
              </a:rPr>
              <a:t>ser </a:t>
            </a:r>
            <a:r>
              <a:rPr lang="pt-BR" sz="3000" dirty="0">
                <a:latin typeface="Calibri" pitchFamily="34" charset="0"/>
              </a:rPr>
              <a:t>preenchida: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A </a:t>
            </a:r>
            <a:r>
              <a:rPr lang="pt-BR" sz="3000" dirty="0">
                <a:latin typeface="Calibri" pitchFamily="34" charset="0"/>
              </a:rPr>
              <a:t>segunda etapa de trabalho começa quando a equipe técnica faz uma releitura </a:t>
            </a:r>
            <a:r>
              <a:rPr lang="pt-BR" sz="3000" dirty="0" smtClean="0">
                <a:latin typeface="Calibri" pitchFamily="34" charset="0"/>
              </a:rPr>
              <a:t>atenta do </a:t>
            </a:r>
            <a:r>
              <a:rPr lang="pt-BR" sz="3000" dirty="0">
                <a:latin typeface="Calibri" pitchFamily="34" charset="0"/>
              </a:rPr>
              <a:t>plano, relacionando todas as metas e as estratégias de forma cronológica, </a:t>
            </a:r>
            <a:r>
              <a:rPr lang="pt-BR" sz="3000" dirty="0" smtClean="0">
                <a:latin typeface="Calibri" pitchFamily="34" charset="0"/>
              </a:rPr>
              <a:t>possibilitando melhor </a:t>
            </a:r>
            <a:r>
              <a:rPr lang="pt-BR" sz="3000" dirty="0">
                <a:latin typeface="Calibri" pitchFamily="34" charset="0"/>
              </a:rPr>
              <a:t>visualização, consulta e controle dos processos de execução.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000" b="1" dirty="0" smtClean="0"/>
              <a:t/>
            </a:r>
            <a:br>
              <a:rPr lang="pt-BR" sz="3000" b="1" dirty="0" smtClean="0"/>
            </a:br>
            <a:r>
              <a:rPr lang="pt-BR" sz="3300" b="1" dirty="0" smtClean="0">
                <a:latin typeface="Calibri" pitchFamily="34" charset="0"/>
              </a:rPr>
              <a:t>ETAPA 2: ESTUDAR O PLANO</a:t>
            </a:r>
            <a:r>
              <a:rPr lang="pt-BR" sz="3300" b="1" dirty="0" smtClean="0"/>
              <a:t/>
            </a:r>
            <a:br>
              <a:rPr lang="pt-BR" sz="3300" b="1" dirty="0" smtClean="0"/>
            </a:br>
            <a:endParaRPr lang="pt-BR" sz="3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51520" y="1988840"/>
          <a:ext cx="8640959" cy="4105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51"/>
                <a:gridCol w="1587754"/>
                <a:gridCol w="1058503"/>
                <a:gridCol w="2192613"/>
                <a:gridCol w="1058503"/>
                <a:gridCol w="2214335"/>
              </a:tblGrid>
              <a:tr h="1819150">
                <a:tc rowSpan="4">
                  <a:txBody>
                    <a:bodyPr/>
                    <a:lstStyle/>
                    <a:p>
                      <a:pPr algn="ctr"/>
                      <a:r>
                        <a:rPr lang="pt-BR" sz="2200" i="0" dirty="0" smtClean="0"/>
                        <a:t>PARTE B</a:t>
                      </a:r>
                      <a:endParaRPr lang="pt-BR" sz="2200" i="0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r>
                        <a:rPr lang="pt-BR" sz="2200" i="0" dirty="0" smtClean="0"/>
                        <a:t>Metas 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r>
                        <a:rPr lang="pt-BR" sz="2200" i="0" dirty="0" smtClean="0"/>
                        <a:t>Prazo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r>
                        <a:rPr lang="pt-BR" sz="2200" i="0" dirty="0" smtClean="0"/>
                        <a:t>Estratégias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r>
                        <a:rPr lang="pt-BR" sz="2200" i="0" dirty="0" smtClean="0"/>
                        <a:t>Prazo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 smtClean="0"/>
                    </a:p>
                    <a:p>
                      <a:pPr algn="ctr"/>
                      <a:r>
                        <a:rPr lang="pt-BR" sz="2200" i="0" dirty="0" smtClean="0"/>
                        <a:t>Previsões</a:t>
                      </a:r>
                    </a:p>
                    <a:p>
                      <a:pPr algn="ctr"/>
                      <a:r>
                        <a:rPr lang="pt-BR" sz="2200" i="0" dirty="0" smtClean="0"/>
                        <a:t>Orçamentárias</a:t>
                      </a:r>
                      <a:endParaRPr lang="pt-BR" sz="2200" i="0" dirty="0"/>
                    </a:p>
                  </a:txBody>
                  <a:tcPr/>
                </a:tc>
              </a:tr>
              <a:tr h="73776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pt-BR" sz="220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(descrição da meta)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(descrição da estratégia)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</a:tr>
              <a:tr h="73776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(descrição da estratégia)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</a:tr>
              <a:tr h="73776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(descrição da estratégia)</a:t>
                      </a:r>
                      <a:endParaRPr lang="pt-BR" sz="2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20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dirty="0">
                <a:latin typeface="Calibri" pitchFamily="34" charset="0"/>
              </a:rPr>
              <a:t>Neste momento, a Equipe Técnica poderá utilizar a Parte B da Ficha de Monitoramento </a:t>
            </a:r>
            <a:r>
              <a:rPr lang="pt-BR" sz="2800" dirty="0" smtClean="0">
                <a:latin typeface="Calibri" pitchFamily="34" charset="0"/>
              </a:rPr>
              <a:t>do Plano </a:t>
            </a:r>
            <a:r>
              <a:rPr lang="pt-BR" sz="2800" dirty="0">
                <a:latin typeface="Calibri" pitchFamily="34" charset="0"/>
              </a:rPr>
              <a:t>Municipal de Educação.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Essa </a:t>
            </a:r>
            <a:r>
              <a:rPr lang="pt-BR" sz="3000" dirty="0">
                <a:latin typeface="Calibri" pitchFamily="34" charset="0"/>
              </a:rPr>
              <a:t>organização cronológica é importante, porque o processo de monitoramento e </a:t>
            </a:r>
            <a:r>
              <a:rPr lang="pt-BR" sz="3000" dirty="0" smtClean="0">
                <a:latin typeface="Calibri" pitchFamily="34" charset="0"/>
              </a:rPr>
              <a:t>avaliação deve </a:t>
            </a:r>
            <a:r>
              <a:rPr lang="pt-BR" sz="3000" dirty="0">
                <a:latin typeface="Calibri" pitchFamily="34" charset="0"/>
              </a:rPr>
              <a:t>gerar subsídios para a elaboração dos instrumentos de planejamento orçamentário </a:t>
            </a:r>
            <a:r>
              <a:rPr lang="pt-BR" sz="3000" dirty="0" smtClean="0">
                <a:latin typeface="Calibri" pitchFamily="34" charset="0"/>
              </a:rPr>
              <a:t>a serem </a:t>
            </a:r>
            <a:r>
              <a:rPr lang="pt-BR" sz="3000" dirty="0">
                <a:latin typeface="Calibri" pitchFamily="34" charset="0"/>
              </a:rPr>
              <a:t>executados em anos vindouros, contemplando as metas do plano de educação.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A </a:t>
            </a:r>
            <a:r>
              <a:rPr lang="pt-BR" dirty="0">
                <a:latin typeface="Calibri" pitchFamily="34" charset="0"/>
              </a:rPr>
              <a:t>sociedade precisa saber se as metas estão sendo atingidas e se as estratégias </a:t>
            </a:r>
            <a:r>
              <a:rPr lang="pt-BR" dirty="0" smtClean="0">
                <a:latin typeface="Calibri" pitchFamily="34" charset="0"/>
              </a:rPr>
              <a:t>estão realmente </a:t>
            </a:r>
            <a:r>
              <a:rPr lang="pt-BR" dirty="0">
                <a:latin typeface="Calibri" pitchFamily="34" charset="0"/>
              </a:rPr>
              <a:t>contribuindo para isso, assegurando a transparência e o controle social do </a:t>
            </a:r>
            <a:r>
              <a:rPr lang="pt-BR" dirty="0" smtClean="0">
                <a:latin typeface="Calibri" pitchFamily="34" charset="0"/>
              </a:rPr>
              <a:t>plano. Nesse </a:t>
            </a:r>
            <a:r>
              <a:rPr lang="pt-BR" dirty="0">
                <a:latin typeface="Calibri" pitchFamily="34" charset="0"/>
              </a:rPr>
              <a:t>sentido, um dos instrumentos indispensáveis para aferir a evolução da meta é o indicador.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b="1" dirty="0">
                <a:latin typeface="Calibri" pitchFamily="34" charset="0"/>
              </a:rPr>
              <a:t>ETAPA 3: MONITORAR CONTINUAMENTE AS METAS E ESTRATÉGIAS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O ideal é que os indicadores para cada meta </a:t>
            </a:r>
            <a:r>
              <a:rPr lang="pt-BR" dirty="0" smtClean="0">
                <a:latin typeface="Calibri" pitchFamily="34" charset="0"/>
              </a:rPr>
              <a:t>já tenham </a:t>
            </a:r>
            <a:r>
              <a:rPr lang="pt-BR" dirty="0">
                <a:latin typeface="Calibri" pitchFamily="34" charset="0"/>
              </a:rPr>
              <a:t>sido definidos durante o </a:t>
            </a:r>
            <a:r>
              <a:rPr lang="pt-BR" dirty="0" smtClean="0">
                <a:latin typeface="Calibri" pitchFamily="34" charset="0"/>
              </a:rPr>
              <a:t>processo de </a:t>
            </a:r>
            <a:r>
              <a:rPr lang="pt-BR" dirty="0">
                <a:latin typeface="Calibri" pitchFamily="34" charset="0"/>
              </a:rPr>
              <a:t>elaboração ou adequação do </a:t>
            </a:r>
            <a:r>
              <a:rPr lang="pt-BR" dirty="0" smtClean="0">
                <a:latin typeface="Calibri" pitchFamily="34" charset="0"/>
              </a:rPr>
              <a:t>plano. Entretanto, analisando </a:t>
            </a:r>
            <a:r>
              <a:rPr lang="pt-BR" dirty="0">
                <a:latin typeface="Calibri" pitchFamily="34" charset="0"/>
              </a:rPr>
              <a:t>as leis em </a:t>
            </a:r>
            <a:r>
              <a:rPr lang="pt-BR" dirty="0" smtClean="0">
                <a:latin typeface="Calibri" pitchFamily="34" charset="0"/>
              </a:rPr>
              <a:t>vigor, observa-se </a:t>
            </a:r>
            <a:r>
              <a:rPr lang="pt-BR" dirty="0">
                <a:latin typeface="Calibri" pitchFamily="34" charset="0"/>
              </a:rPr>
              <a:t>que existem</a:t>
            </a:r>
            <a:r>
              <a:rPr lang="pt-BR" dirty="0" smtClean="0">
                <a:latin typeface="Calibri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Calibri" pitchFamily="34" charset="0"/>
            </a:endParaRPr>
          </a:p>
          <a:p>
            <a:pPr marL="514350" indent="-514350" algn="just">
              <a:buNone/>
            </a:pPr>
            <a:r>
              <a:rPr lang="pt-BR" dirty="0" smtClean="0">
                <a:latin typeface="Calibri" pitchFamily="34" charset="0"/>
              </a:rPr>
              <a:t>a) planos </a:t>
            </a:r>
            <a:r>
              <a:rPr lang="pt-BR" dirty="0">
                <a:latin typeface="Calibri" pitchFamily="34" charset="0"/>
              </a:rPr>
              <a:t>com metas elaboradas utilizando indicadores e fontes sugeridos pelo </a:t>
            </a:r>
            <a:r>
              <a:rPr lang="pt-BR" dirty="0" smtClean="0">
                <a:latin typeface="Calibri" pitchFamily="34" charset="0"/>
              </a:rPr>
              <a:t>Ministério da </a:t>
            </a:r>
            <a:r>
              <a:rPr lang="pt-BR" dirty="0">
                <a:latin typeface="Calibri" pitchFamily="34" charset="0"/>
              </a:rPr>
              <a:t>Educação</a:t>
            </a:r>
            <a:r>
              <a:rPr lang="pt-BR" dirty="0" smtClean="0">
                <a:latin typeface="Calibri" pitchFamily="34" charset="0"/>
              </a:rPr>
              <a:t>;</a:t>
            </a:r>
          </a:p>
          <a:p>
            <a:pPr marL="514350" indent="-514350" algn="just">
              <a:buAutoNum type="alphaLcParenR"/>
            </a:pPr>
            <a:endParaRPr lang="pt-BR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b) planos com metas elaboradas que dependem de indicadores e fontes próprios </a:t>
            </a:r>
            <a:r>
              <a:rPr lang="pt-BR" dirty="0" smtClean="0">
                <a:latin typeface="Calibri" pitchFamily="34" charset="0"/>
              </a:rPr>
              <a:t>do município; e</a:t>
            </a:r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c</a:t>
            </a:r>
            <a:r>
              <a:rPr lang="pt-BR" dirty="0">
                <a:latin typeface="Calibri" pitchFamily="34" charset="0"/>
              </a:rPr>
              <a:t>) planos com metas elaboradas de forma genérica, para as quais não existe possibilidade </a:t>
            </a:r>
            <a:r>
              <a:rPr lang="pt-BR" dirty="0" smtClean="0">
                <a:latin typeface="Calibri" pitchFamily="34" charset="0"/>
              </a:rPr>
              <a:t>de estabelecer </a:t>
            </a:r>
            <a:r>
              <a:rPr lang="pt-BR" dirty="0">
                <a:latin typeface="Calibri" pitchFamily="34" charset="0"/>
              </a:rPr>
              <a:t>indicadores mensuráveis.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000" dirty="0" smtClean="0"/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Para </a:t>
            </a:r>
            <a:r>
              <a:rPr lang="pt-BR" sz="3000" dirty="0">
                <a:latin typeface="Calibri" pitchFamily="34" charset="0"/>
              </a:rPr>
              <a:t>as metas que dependem de indicadores e fontes próprios do município (item b), </a:t>
            </a:r>
            <a:r>
              <a:rPr lang="pt-BR" sz="3000" dirty="0" smtClean="0">
                <a:latin typeface="Calibri" pitchFamily="34" charset="0"/>
              </a:rPr>
              <a:t>será necessário defini-los, </a:t>
            </a:r>
            <a:r>
              <a:rPr lang="pt-BR" sz="3000" dirty="0">
                <a:latin typeface="Calibri" pitchFamily="34" charset="0"/>
              </a:rPr>
              <a:t>caso já não constem do plano. </a:t>
            </a:r>
            <a:endParaRPr lang="pt-BR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Assim</a:t>
            </a:r>
            <a:r>
              <a:rPr lang="pt-BR" sz="3000" dirty="0">
                <a:latin typeface="Calibri" pitchFamily="34" charset="0"/>
              </a:rPr>
              <a:t>, um documento específico </a:t>
            </a:r>
            <a:r>
              <a:rPr lang="pt-BR" sz="3000" dirty="0" smtClean="0">
                <a:latin typeface="Calibri" pitchFamily="34" charset="0"/>
              </a:rPr>
              <a:t>deverá ser </a:t>
            </a:r>
            <a:r>
              <a:rPr lang="pt-BR" sz="3000" dirty="0">
                <a:latin typeface="Calibri" pitchFamily="34" charset="0"/>
              </a:rPr>
              <a:t>preparado pela equipe técnica, descrevendo a meta, o indicador escolhido e a fonte </a:t>
            </a:r>
            <a:r>
              <a:rPr lang="pt-BR" sz="3000" dirty="0" smtClean="0">
                <a:latin typeface="Calibri" pitchFamily="34" charset="0"/>
              </a:rPr>
              <a:t>oficial de </a:t>
            </a:r>
            <a:r>
              <a:rPr lang="pt-BR" sz="3000" dirty="0">
                <a:latin typeface="Calibri" pitchFamily="34" charset="0"/>
              </a:rPr>
              <a:t>dados, um tipo de nota técnica similar àquelas disponíveis para cada indicador no </a:t>
            </a:r>
            <a:r>
              <a:rPr lang="pt-BR" sz="3000" dirty="0" smtClean="0">
                <a:latin typeface="Calibri" pitchFamily="34" charset="0"/>
              </a:rPr>
              <a:t>portal </a:t>
            </a:r>
            <a:r>
              <a:rPr lang="pt-BR" sz="3000" i="1" dirty="0" smtClean="0">
                <a:latin typeface="Calibri" pitchFamily="34" charset="0"/>
              </a:rPr>
              <a:t>PNE </a:t>
            </a:r>
            <a:r>
              <a:rPr lang="pt-BR" sz="3000" i="1" dirty="0">
                <a:latin typeface="Calibri" pitchFamily="34" charset="0"/>
              </a:rPr>
              <a:t>em Movimento.</a:t>
            </a:r>
            <a:endParaRPr lang="pt-BR" sz="3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Para as metas consideradas genéricas (item c), o ideal é que sejam promovidas, se </a:t>
            </a:r>
            <a:r>
              <a:rPr lang="pt-BR" dirty="0" smtClean="0">
                <a:latin typeface="Calibri" pitchFamily="34" charset="0"/>
              </a:rPr>
              <a:t>possível, adequações </a:t>
            </a:r>
            <a:r>
              <a:rPr lang="pt-BR" dirty="0">
                <a:latin typeface="Calibri" pitchFamily="34" charset="0"/>
              </a:rPr>
              <a:t>que permitam a sua mensuração para posterior monitoramento e avaliação. </a:t>
            </a: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Nos casos </a:t>
            </a:r>
            <a:r>
              <a:rPr lang="pt-BR" dirty="0">
                <a:latin typeface="Calibri" pitchFamily="34" charset="0"/>
              </a:rPr>
              <a:t>de impossibilidade de definição de indicadores, ou até que se promovam os ajustes </a:t>
            </a:r>
            <a:r>
              <a:rPr lang="pt-BR" dirty="0" smtClean="0">
                <a:latin typeface="Calibri" pitchFamily="34" charset="0"/>
              </a:rPr>
              <a:t>na lei</a:t>
            </a:r>
            <a:r>
              <a:rPr lang="pt-BR" dirty="0">
                <a:latin typeface="Calibri" pitchFamily="34" charset="0"/>
              </a:rPr>
              <a:t>, tais metas podem também receber uma </a:t>
            </a:r>
            <a:r>
              <a:rPr lang="pt-BR" dirty="0">
                <a:latin typeface="Calibri" pitchFamily="34" charset="0"/>
                <a:hlinkClick r:id="rId2" action="ppaction://hlinkfile"/>
              </a:rPr>
              <a:t>nota</a:t>
            </a:r>
            <a:r>
              <a:rPr lang="pt-BR" dirty="0">
                <a:latin typeface="Calibri" pitchFamily="34" charset="0"/>
              </a:rPr>
              <a:t> elaborada pela equipe técnica, explicitando </a:t>
            </a:r>
            <a:r>
              <a:rPr lang="pt-BR" dirty="0" smtClean="0">
                <a:latin typeface="Calibri" pitchFamily="34" charset="0"/>
              </a:rPr>
              <a:t>a dificuldade </a:t>
            </a:r>
            <a:r>
              <a:rPr lang="pt-BR" dirty="0">
                <a:latin typeface="Calibri" pitchFamily="34" charset="0"/>
              </a:rPr>
              <a:t>da aferição.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2484438" y="998538"/>
            <a:ext cx="5257800" cy="368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>
                <a:solidFill>
                  <a:schemeClr val="bg1"/>
                </a:solidFill>
              </a:rPr>
              <a:t>CONTEXTO ESTADUAL</a:t>
            </a:r>
          </a:p>
        </p:txBody>
      </p:sp>
      <p:grpSp>
        <p:nvGrpSpPr>
          <p:cNvPr id="5" name="Diagram group"/>
          <p:cNvGrpSpPr/>
          <p:nvPr/>
        </p:nvGrpSpPr>
        <p:grpSpPr>
          <a:xfrm>
            <a:off x="525151" y="884441"/>
            <a:ext cx="1526569" cy="1526569"/>
            <a:chOff x="1792279" y="1221255"/>
            <a:chExt cx="1526569" cy="1526569"/>
          </a:xfrm>
          <a:solidFill>
            <a:schemeClr val="accent1"/>
          </a:solidFill>
          <a:scene3d>
            <a:camera prst="isometricOffAxis2Left" zoom="95000"/>
            <a:lightRig rig="flat" dir="t"/>
          </a:scene3d>
        </p:grpSpPr>
        <p:grpSp>
          <p:nvGrpSpPr>
            <p:cNvPr id="6" name="Grupo 10"/>
            <p:cNvGrpSpPr/>
            <p:nvPr/>
          </p:nvGrpSpPr>
          <p:grpSpPr>
            <a:xfrm>
              <a:off x="1792279" y="1221255"/>
              <a:ext cx="1526569" cy="1526569"/>
              <a:chOff x="1792279" y="1221255"/>
              <a:chExt cx="1526569" cy="1526569"/>
            </a:xfrm>
            <a:grpFill/>
          </p:grpSpPr>
          <p:sp>
            <p:nvSpPr>
              <p:cNvPr id="7" name="Forma 6">
                <a:hlinkClick r:id="rId2" action="ppaction://hlinksldjump"/>
              </p:cNvPr>
              <p:cNvSpPr/>
              <p:nvPr/>
            </p:nvSpPr>
            <p:spPr>
              <a:xfrm>
                <a:off x="1792279" y="1221255"/>
                <a:ext cx="1526569" cy="1526569"/>
              </a:xfrm>
              <a:prstGeom prst="gear6">
                <a:avLst/>
              </a:prstGeom>
              <a:grpFill/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5625132"/>
                  <a:satOff val="-8440"/>
                  <a:lumOff val="-1373"/>
                  <a:alphaOff val="0"/>
                </a:schemeClr>
              </a:fillRef>
              <a:effectRef idx="0">
                <a:schemeClr val="accent3">
                  <a:hueOff val="5625132"/>
                  <a:satOff val="-8440"/>
                  <a:lumOff val="-137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Forma 4"/>
              <p:cNvSpPr/>
              <p:nvPr/>
            </p:nvSpPr>
            <p:spPr>
              <a:xfrm>
                <a:off x="2176597" y="1607896"/>
                <a:ext cx="757933" cy="753287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5240" tIns="15240" rIns="15240" bIns="1524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pt-BR" sz="1200" b="1" dirty="0"/>
              </a:p>
            </p:txBody>
          </p:sp>
        </p:grpSp>
      </p:grpSp>
      <p:graphicFrame>
        <p:nvGraphicFramePr>
          <p:cNvPr id="9" name="Diagrama 8"/>
          <p:cNvGraphicFramePr/>
          <p:nvPr/>
        </p:nvGraphicFramePr>
        <p:xfrm>
          <a:off x="1620242" y="1885280"/>
          <a:ext cx="631202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Ondulado duplo 9"/>
          <p:cNvSpPr/>
          <p:nvPr/>
        </p:nvSpPr>
        <p:spPr>
          <a:xfrm>
            <a:off x="828675" y="2749550"/>
            <a:ext cx="3095625" cy="431800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OBSERVATÓRIO DO PEE</a:t>
            </a:r>
          </a:p>
        </p:txBody>
      </p:sp>
      <p:sp>
        <p:nvSpPr>
          <p:cNvPr id="11" name="Ondulado duplo 10"/>
          <p:cNvSpPr/>
          <p:nvPr/>
        </p:nvSpPr>
        <p:spPr>
          <a:xfrm>
            <a:off x="900113" y="3902075"/>
            <a:ext cx="3097212" cy="431800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CONSELHOS MUNICIPAIS</a:t>
            </a:r>
          </a:p>
        </p:txBody>
      </p:sp>
      <p:sp>
        <p:nvSpPr>
          <p:cNvPr id="12" name="Ondulado duplo 11"/>
          <p:cNvSpPr/>
          <p:nvPr/>
        </p:nvSpPr>
        <p:spPr>
          <a:xfrm>
            <a:off x="4500563" y="1957388"/>
            <a:ext cx="3924300" cy="360362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ESTADUAL DE EDUCAÇÃO</a:t>
            </a:r>
          </a:p>
        </p:txBody>
      </p:sp>
      <p:sp>
        <p:nvSpPr>
          <p:cNvPr id="13" name="Ondulado duplo 12"/>
          <p:cNvSpPr/>
          <p:nvPr/>
        </p:nvSpPr>
        <p:spPr>
          <a:xfrm>
            <a:off x="684213" y="4910138"/>
            <a:ext cx="3313112" cy="503237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DE EDUCAÇÃO: </a:t>
            </a:r>
            <a:r>
              <a:rPr lang="pt-B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FNDE, INEP</a:t>
            </a:r>
          </a:p>
        </p:txBody>
      </p:sp>
      <p:sp>
        <p:nvSpPr>
          <p:cNvPr id="14" name="Ondulado duplo 13"/>
          <p:cNvSpPr/>
          <p:nvPr/>
        </p:nvSpPr>
        <p:spPr>
          <a:xfrm>
            <a:off x="5400675" y="3109913"/>
            <a:ext cx="3455988" cy="503237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ÓRGÃOS FISCALIZADORES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200" dirty="0">
                <a:solidFill>
                  <a:schemeClr val="tx1"/>
                </a:solidFill>
              </a:rPr>
              <a:t>TRIBUNAIS DE CONTA, MINISTÉRIO PÚBLICO,ETC.</a:t>
            </a:r>
          </a:p>
        </p:txBody>
      </p:sp>
      <p:sp>
        <p:nvSpPr>
          <p:cNvPr id="15" name="Ondulado duplo 14"/>
          <p:cNvSpPr/>
          <p:nvPr/>
        </p:nvSpPr>
        <p:spPr>
          <a:xfrm>
            <a:off x="5580063" y="4262438"/>
            <a:ext cx="3384550" cy="431800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COMISSÕES DE MONITORAMENTO</a:t>
            </a:r>
          </a:p>
        </p:txBody>
      </p:sp>
      <p:sp>
        <p:nvSpPr>
          <p:cNvPr id="16" name="Texto explicativo em seta para cima 15"/>
          <p:cNvSpPr/>
          <p:nvPr/>
        </p:nvSpPr>
        <p:spPr>
          <a:xfrm>
            <a:off x="7524898" y="3613472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LEI DA </a:t>
            </a:r>
            <a:r>
              <a:rPr lang="pt-BR" sz="800" dirty="0" smtClean="0">
                <a:solidFill>
                  <a:schemeClr val="tx1"/>
                </a:solidFill>
              </a:rPr>
              <a:t>TRANSPARÊNCIA</a:t>
            </a:r>
            <a:endParaRPr lang="pt-BR" sz="800" dirty="0">
              <a:solidFill>
                <a:schemeClr val="tx1"/>
              </a:solidFill>
            </a:endParaRPr>
          </a:p>
        </p:txBody>
      </p:sp>
      <p:sp>
        <p:nvSpPr>
          <p:cNvPr id="17" name="Texto explicativo em seta para cima 16"/>
          <p:cNvSpPr/>
          <p:nvPr/>
        </p:nvSpPr>
        <p:spPr>
          <a:xfrm>
            <a:off x="6804818" y="4693592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18" name="Texto explicativo em seta para cima 17"/>
          <p:cNvSpPr/>
          <p:nvPr/>
        </p:nvSpPr>
        <p:spPr>
          <a:xfrm>
            <a:off x="1044178" y="4333552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19" name="Texto explicativo em seta para cima 18"/>
          <p:cNvSpPr/>
          <p:nvPr/>
        </p:nvSpPr>
        <p:spPr>
          <a:xfrm>
            <a:off x="1692250" y="5485680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20" name="Texto explicativo em seta para cima 19"/>
          <p:cNvSpPr/>
          <p:nvPr/>
        </p:nvSpPr>
        <p:spPr>
          <a:xfrm>
            <a:off x="828154" y="3181424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21" name="Texto explicativo em seta para cima 20"/>
          <p:cNvSpPr/>
          <p:nvPr/>
        </p:nvSpPr>
        <p:spPr>
          <a:xfrm>
            <a:off x="7164858" y="2317328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22" name="Ondulado duplo 21"/>
          <p:cNvSpPr/>
          <p:nvPr/>
        </p:nvSpPr>
        <p:spPr>
          <a:xfrm>
            <a:off x="5221288" y="5270500"/>
            <a:ext cx="3095625" cy="431800"/>
          </a:xfrm>
          <a:prstGeom prst="doubleWave">
            <a:avLst>
              <a:gd name="adj1" fmla="val 6250"/>
              <a:gd name="adj2" fmla="val 66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60000">
                <a:schemeClr val="tx2">
                  <a:lumMod val="40000"/>
                  <a:lumOff val="60000"/>
                  <a:alpha val="4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EXECUTIVO</a:t>
            </a:r>
          </a:p>
        </p:txBody>
      </p:sp>
      <p:sp>
        <p:nvSpPr>
          <p:cNvPr id="23" name="Texto explicativo em seta para cima 22"/>
          <p:cNvSpPr/>
          <p:nvPr/>
        </p:nvSpPr>
        <p:spPr>
          <a:xfrm>
            <a:off x="7020842" y="5701704"/>
            <a:ext cx="1080120" cy="288032"/>
          </a:xfrm>
          <a:prstGeom prst="upArrowCallout">
            <a:avLst/>
          </a:prstGeom>
          <a:solidFill>
            <a:schemeClr val="bg1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800" dirty="0">
                <a:solidFill>
                  <a:schemeClr val="tx1"/>
                </a:solidFill>
              </a:rPr>
              <a:t>RESPONSABILIDADE FISCAL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Untitled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1"/>
            <a:ext cx="8892480" cy="5344409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algn="just"/>
            <a:r>
              <a:rPr lang="pt-BR" sz="3000" dirty="0">
                <a:latin typeface="Calibri" pitchFamily="34" charset="0"/>
              </a:rPr>
              <a:t>Definidos os indicadores e as fontes de dados, a equipe técnica poderá preencher os campos</a:t>
            </a:r>
            <a:br>
              <a:rPr lang="pt-BR" sz="3000" dirty="0">
                <a:latin typeface="Calibri" pitchFamily="34" charset="0"/>
              </a:rPr>
            </a:br>
            <a:r>
              <a:rPr lang="pt-BR" sz="3000" dirty="0">
                <a:latin typeface="Calibri" pitchFamily="34" charset="0"/>
              </a:rPr>
              <a:t>da Parte C da </a:t>
            </a:r>
            <a:r>
              <a:rPr lang="pt-BR" sz="3000" i="1" dirty="0">
                <a:latin typeface="Calibri" pitchFamily="34" charset="0"/>
              </a:rPr>
              <a:t>Ficha de Monitoramento sugerida.</a:t>
            </a:r>
            <a:endParaRPr lang="pt-BR" sz="3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Recebidas </a:t>
            </a:r>
            <a:r>
              <a:rPr lang="pt-BR" sz="3000" dirty="0">
                <a:latin typeface="Calibri" pitchFamily="34" charset="0"/>
              </a:rPr>
              <a:t>as informações que foram sistematizadas pela equipe técnica na Ficha </a:t>
            </a:r>
            <a:r>
              <a:rPr lang="pt-BR" sz="3000" dirty="0" smtClean="0">
                <a:latin typeface="Calibri" pitchFamily="34" charset="0"/>
              </a:rPr>
              <a:t>de Monitoramento</a:t>
            </a:r>
            <a:r>
              <a:rPr lang="pt-BR" sz="3000" dirty="0">
                <a:latin typeface="Calibri" pitchFamily="34" charset="0"/>
              </a:rPr>
              <a:t>, a comissão coordenadora poderá promover reuniões para estudos e </a:t>
            </a:r>
            <a:r>
              <a:rPr lang="pt-BR" sz="3000" dirty="0" smtClean="0">
                <a:latin typeface="Calibri" pitchFamily="34" charset="0"/>
              </a:rPr>
              <a:t>debates, de </a:t>
            </a:r>
            <a:r>
              <a:rPr lang="pt-BR" sz="3000" dirty="0">
                <a:latin typeface="Calibri" pitchFamily="34" charset="0"/>
              </a:rPr>
              <a:t>forma a emitir relatórios sobre a evolução das metas contidas no plano, a cada ano. </a:t>
            </a:r>
            <a:endParaRPr lang="pt-BR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30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Estes Relatórios </a:t>
            </a:r>
            <a:r>
              <a:rPr lang="pt-BR" sz="3000" dirty="0">
                <a:latin typeface="Calibri" pitchFamily="34" charset="0"/>
              </a:rPr>
              <a:t>Anuais de Monitoramento devem ser amplamente divulgados e socializados, por </a:t>
            </a:r>
            <a:r>
              <a:rPr lang="pt-BR" sz="3000" dirty="0" smtClean="0">
                <a:latin typeface="Calibri" pitchFamily="34" charset="0"/>
              </a:rPr>
              <a:t>meio eletrônico </a:t>
            </a:r>
            <a:r>
              <a:rPr lang="pt-BR" sz="3000" dirty="0">
                <a:latin typeface="Calibri" pitchFamily="34" charset="0"/>
              </a:rPr>
              <a:t>e presencial, tais como reuniões nas escolas, nos fóruns e nos conselhos de educação.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0" algn="l"/>
              </a:tabLst>
            </a:pPr>
            <a:endParaRPr lang="pt-BR" sz="3000" dirty="0" smtClean="0"/>
          </a:p>
          <a:p>
            <a:pPr marL="0" indent="0" algn="just">
              <a:buNone/>
              <a:tabLst>
                <a:tab pos="0" algn="l"/>
              </a:tabLst>
            </a:pPr>
            <a:r>
              <a:rPr lang="pt-BR" sz="3000" dirty="0" smtClean="0">
                <a:latin typeface="Calibri" pitchFamily="34" charset="0"/>
              </a:rPr>
              <a:t>Até </a:t>
            </a:r>
            <a:r>
              <a:rPr lang="pt-BR" sz="3000" dirty="0">
                <a:latin typeface="Calibri" pitchFamily="34" charset="0"/>
              </a:rPr>
              <a:t>este momento, o trabalho da equipe técnica foi praticamente solitário. Mas o </a:t>
            </a:r>
            <a:r>
              <a:rPr lang="pt-BR" sz="3000" dirty="0" smtClean="0">
                <a:latin typeface="Calibri" pitchFamily="34" charset="0"/>
              </a:rPr>
              <a:t>próximo passo </a:t>
            </a:r>
            <a:r>
              <a:rPr lang="pt-BR" sz="3000" dirty="0">
                <a:latin typeface="Calibri" pitchFamily="34" charset="0"/>
              </a:rPr>
              <a:t>será entregar a ficha com os </a:t>
            </a:r>
            <a:r>
              <a:rPr lang="pt-BR" sz="3000" dirty="0" smtClean="0">
                <a:latin typeface="Calibri" pitchFamily="34" charset="0"/>
              </a:rPr>
              <a:t>campos preenchidos </a:t>
            </a:r>
            <a:r>
              <a:rPr lang="pt-BR" sz="3000" dirty="0">
                <a:latin typeface="Calibri" pitchFamily="34" charset="0"/>
              </a:rPr>
              <a:t>e os eventuais </a:t>
            </a:r>
            <a:r>
              <a:rPr lang="pt-BR" sz="3000" dirty="0" smtClean="0">
                <a:latin typeface="Calibri" pitchFamily="34" charset="0"/>
              </a:rPr>
              <a:t>documentos acessórios (notas </a:t>
            </a:r>
            <a:r>
              <a:rPr lang="pt-BR" sz="3000" dirty="0">
                <a:latin typeface="Calibri" pitchFamily="34" charset="0"/>
              </a:rPr>
              <a:t>técnicas para os indicadores específicos e/ou textos relativos às metas não </a:t>
            </a:r>
            <a:r>
              <a:rPr lang="pt-BR" sz="3000" dirty="0" smtClean="0">
                <a:latin typeface="Calibri" pitchFamily="34" charset="0"/>
              </a:rPr>
              <a:t>mensuráveis) para </a:t>
            </a:r>
            <a:r>
              <a:rPr lang="pt-BR" sz="3000" dirty="0">
                <a:latin typeface="Calibri" pitchFamily="34" charset="0"/>
              </a:rPr>
              <a:t>que sejam objeto de debates no interior da secretaria municipal de educação.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000" dirty="0">
                <a:latin typeface="Calibri" pitchFamily="34" charset="0"/>
              </a:rPr>
              <a:t>O diálogo da Equipe Técnica com a Secretaria Municipal de Educação e com a</a:t>
            </a:r>
            <a:br>
              <a:rPr lang="pt-BR" sz="3000" dirty="0">
                <a:latin typeface="Calibri" pitchFamily="34" charset="0"/>
              </a:rPr>
            </a:br>
            <a:r>
              <a:rPr lang="pt-BR" sz="3000" dirty="0">
                <a:latin typeface="Calibri" pitchFamily="34" charset="0"/>
              </a:rPr>
              <a:t>Comissão Coordenadora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just">
              <a:buNone/>
              <a:tabLst>
                <a:tab pos="0" algn="l"/>
              </a:tabLst>
            </a:pPr>
            <a:endParaRPr lang="pt-BR" dirty="0" smtClean="0"/>
          </a:p>
          <a:p>
            <a:pPr marL="0" indent="0" algn="just">
              <a:buNone/>
              <a:tabLst>
                <a:tab pos="0" algn="l"/>
              </a:tabLst>
            </a:pPr>
            <a:endParaRPr lang="pt-BR" dirty="0"/>
          </a:p>
          <a:p>
            <a:pPr marL="0" indent="0" algn="just">
              <a:buNone/>
              <a:tabLst>
                <a:tab pos="0" algn="l"/>
              </a:tabLst>
            </a:pPr>
            <a:r>
              <a:rPr lang="pt-BR" dirty="0" smtClean="0">
                <a:latin typeface="Calibri" pitchFamily="34" charset="0"/>
              </a:rPr>
              <a:t>É </a:t>
            </a:r>
            <a:r>
              <a:rPr lang="pt-BR" dirty="0">
                <a:latin typeface="Calibri" pitchFamily="34" charset="0"/>
              </a:rPr>
              <a:t>importante ter o secretário municipal envolvido diretamente no processo, ajudando </a:t>
            </a:r>
            <a:r>
              <a:rPr lang="pt-BR" dirty="0" smtClean="0">
                <a:latin typeface="Calibri" pitchFamily="34" charset="0"/>
              </a:rPr>
              <a:t>a disponibilizar </a:t>
            </a:r>
            <a:r>
              <a:rPr lang="pt-BR" dirty="0">
                <a:latin typeface="Calibri" pitchFamily="34" charset="0"/>
              </a:rPr>
              <a:t>dados, validando o trabalho técnico da equipe responsável e enviando, de </a:t>
            </a:r>
            <a:r>
              <a:rPr lang="pt-BR" dirty="0" smtClean="0">
                <a:latin typeface="Calibri" pitchFamily="34" charset="0"/>
              </a:rPr>
              <a:t>forma oficial</a:t>
            </a:r>
            <a:r>
              <a:rPr lang="pt-BR" dirty="0">
                <a:latin typeface="Calibri" pitchFamily="34" charset="0"/>
              </a:rPr>
              <a:t>, as informações à comissão coordenadora.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Assim </a:t>
            </a:r>
            <a:r>
              <a:rPr lang="pt-BR" dirty="0">
                <a:latin typeface="Calibri" pitchFamily="34" charset="0"/>
              </a:rPr>
              <a:t>como no processo vivenciado para a elaboração ou adequação dos planos </a:t>
            </a:r>
            <a:r>
              <a:rPr lang="pt-BR" dirty="0" smtClean="0">
                <a:latin typeface="Calibri" pitchFamily="34" charset="0"/>
              </a:rPr>
              <a:t>de educação </a:t>
            </a:r>
            <a:r>
              <a:rPr lang="pt-BR" dirty="0">
                <a:latin typeface="Calibri" pitchFamily="34" charset="0"/>
              </a:rPr>
              <a:t>ao PNE, a discussão dos resultados alcançados também deve envolver todas </a:t>
            </a:r>
            <a:r>
              <a:rPr lang="pt-BR" dirty="0" smtClean="0">
                <a:latin typeface="Calibri" pitchFamily="34" charset="0"/>
              </a:rPr>
              <a:t>as esferas </a:t>
            </a:r>
            <a:r>
              <a:rPr lang="pt-BR" dirty="0">
                <a:latin typeface="Calibri" pitchFamily="34" charset="0"/>
              </a:rPr>
              <a:t>administrativas e as instituições que atuam ou interferem nas políticas </a:t>
            </a:r>
            <a:r>
              <a:rPr lang="pt-BR" dirty="0" smtClean="0">
                <a:latin typeface="Calibri" pitchFamily="34" charset="0"/>
              </a:rPr>
              <a:t>educacionais em </a:t>
            </a:r>
            <a:r>
              <a:rPr lang="pt-BR" dirty="0">
                <a:latin typeface="Calibri" pitchFamily="34" charset="0"/>
              </a:rPr>
              <a:t>cada território municipal.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A comissão coordenadora, apoiada pela equipe técnica, deverá recolher as análises e as impressões manifestadas durante a divulgação dos </a:t>
            </a:r>
            <a:r>
              <a:rPr lang="pt-BR" i="1" dirty="0" smtClean="0">
                <a:latin typeface="Calibri" pitchFamily="34" charset="0"/>
              </a:rPr>
              <a:t>Relatórios Anuais de Monitoramento, enviando, </a:t>
            </a:r>
            <a:r>
              <a:rPr lang="pt-BR" dirty="0" smtClean="0">
                <a:latin typeface="Calibri" pitchFamily="34" charset="0"/>
              </a:rPr>
              <a:t>a cada ano, a sistematização dessas contribuições a todas as instituições envolvidas no processo.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000" dirty="0">
                <a:latin typeface="Calibri" pitchFamily="34" charset="0"/>
              </a:rPr>
              <a:t>Modelo propositivo para o Relatório Anual de Monitoramento do Plano </a:t>
            </a:r>
            <a:r>
              <a:rPr lang="pt-BR" sz="3000" dirty="0" smtClean="0">
                <a:latin typeface="Calibri" pitchFamily="34" charset="0"/>
              </a:rPr>
              <a:t>Municipal de Educação:</a:t>
            </a:r>
          </a:p>
          <a:p>
            <a:pPr marL="0" indent="0" algn="just">
              <a:buNone/>
            </a:pPr>
            <a:endParaRPr lang="pt-BR" sz="35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1. Responsáveis pela elaboração do Relatório.</a:t>
            </a: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2. Descrever a organização e a metodologia do monitoramento.</a:t>
            </a: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3. Relação das metas do Plano Municipal de Educação.</a:t>
            </a: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4. Quadro síntese contendo:</a:t>
            </a:r>
          </a:p>
          <a:p>
            <a:pPr marL="0" indent="0" algn="just"/>
            <a:r>
              <a:rPr lang="pt-BR" dirty="0">
                <a:latin typeface="Calibri" pitchFamily="34" charset="0"/>
              </a:rPr>
              <a:t>- meta do período;</a:t>
            </a:r>
          </a:p>
          <a:p>
            <a:pPr marL="0" indent="0" algn="just"/>
            <a:r>
              <a:rPr lang="pt-BR" dirty="0">
                <a:latin typeface="Calibri" pitchFamily="34" charset="0"/>
              </a:rPr>
              <a:t>- período observado;</a:t>
            </a:r>
          </a:p>
          <a:p>
            <a:pPr marL="0" indent="0" algn="just"/>
            <a:r>
              <a:rPr lang="pt-BR" dirty="0">
                <a:latin typeface="Calibri" pitchFamily="34" charset="0"/>
              </a:rPr>
              <a:t>- resultado do período observado;</a:t>
            </a:r>
          </a:p>
          <a:p>
            <a:pPr marL="0" indent="0" algn="just"/>
            <a:r>
              <a:rPr lang="pt-BR" dirty="0">
                <a:latin typeface="Calibri" pitchFamily="34" charset="0"/>
              </a:rPr>
              <a:t>- informações relevantes sobre a execução do indicador no período; e</a:t>
            </a:r>
          </a:p>
          <a:p>
            <a:pPr marL="0" indent="0" algn="just"/>
            <a:r>
              <a:rPr lang="pt-BR" dirty="0">
                <a:latin typeface="Calibri" pitchFamily="34" charset="0"/>
              </a:rPr>
              <a:t>- fonte de comprovação do indicador.</a:t>
            </a:r>
          </a:p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5. Informações complementares.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>
                <a:latin typeface="Calibri" pitchFamily="34" charset="0"/>
              </a:rPr>
              <a:t>Os planos municipais aprovados devem ter um dispositivo que defina o período </a:t>
            </a:r>
            <a:r>
              <a:rPr lang="pt-BR" sz="3000" dirty="0" smtClean="0">
                <a:latin typeface="Calibri" pitchFamily="34" charset="0"/>
              </a:rPr>
              <a:t>de avaliação</a:t>
            </a:r>
            <a:r>
              <a:rPr lang="pt-BR" sz="3000" dirty="0">
                <a:latin typeface="Calibri" pitchFamily="34" charset="0"/>
              </a:rPr>
              <a:t>. Seguindo esse comando, que pode variar de plano para outro (avaliação </a:t>
            </a:r>
            <a:r>
              <a:rPr lang="pt-BR" sz="3000" dirty="0" smtClean="0">
                <a:latin typeface="Calibri" pitchFamily="34" charset="0"/>
              </a:rPr>
              <a:t>bianual, trianual</a:t>
            </a:r>
            <a:r>
              <a:rPr lang="pt-BR" sz="3000" dirty="0">
                <a:latin typeface="Calibri" pitchFamily="34" charset="0"/>
              </a:rPr>
              <a:t>, quadrienal etc.), os </a:t>
            </a:r>
            <a:r>
              <a:rPr lang="pt-BR" sz="3000" i="1" dirty="0">
                <a:latin typeface="Calibri" pitchFamily="34" charset="0"/>
              </a:rPr>
              <a:t>Relatórios Anuais de </a:t>
            </a:r>
            <a:r>
              <a:rPr lang="pt-BR" sz="3000" i="1" dirty="0" smtClean="0">
                <a:latin typeface="Calibri" pitchFamily="34" charset="0"/>
              </a:rPr>
              <a:t>Monitoramento </a:t>
            </a:r>
            <a:r>
              <a:rPr lang="pt-BR" sz="3000" dirty="0" smtClean="0">
                <a:latin typeface="Calibri" pitchFamily="34" charset="0"/>
              </a:rPr>
              <a:t>elaborados </a:t>
            </a:r>
            <a:r>
              <a:rPr lang="pt-BR" sz="3000" dirty="0">
                <a:latin typeface="Calibri" pitchFamily="34" charset="0"/>
              </a:rPr>
              <a:t>pela Comissão Coordenadora deverão ser considerados, no seu conjunto, </a:t>
            </a:r>
            <a:r>
              <a:rPr lang="pt-BR" sz="3000" dirty="0" smtClean="0">
                <a:latin typeface="Calibri" pitchFamily="34" charset="0"/>
              </a:rPr>
              <a:t>pela equipe </a:t>
            </a:r>
            <a:r>
              <a:rPr lang="pt-BR" sz="3000" dirty="0">
                <a:latin typeface="Calibri" pitchFamily="34" charset="0"/>
              </a:rPr>
              <a:t>técnica, para que se elabore a versão preliminar de um novo texto, chamado de </a:t>
            </a:r>
            <a:r>
              <a:rPr lang="pt-BR" sz="3000" i="1" dirty="0" smtClean="0">
                <a:latin typeface="Calibri" pitchFamily="34" charset="0"/>
              </a:rPr>
              <a:t>Avaliação do </a:t>
            </a:r>
            <a:r>
              <a:rPr lang="pt-BR" sz="3000" i="1" dirty="0">
                <a:latin typeface="Calibri" pitchFamily="34" charset="0"/>
              </a:rPr>
              <a:t>Plano Municipal de Educação – Versão Preliminar.</a:t>
            </a:r>
            <a:endParaRPr lang="pt-BR" sz="3000" dirty="0">
              <a:latin typeface="Calibr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b="1" dirty="0">
                <a:latin typeface="Calibri" pitchFamily="34" charset="0"/>
              </a:rPr>
              <a:t>ETAPA 4: AVALIAR O PLANO PERIODICAMENTE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Modelo propositivo de formato para o </a:t>
            </a:r>
            <a:r>
              <a:rPr lang="pt-BR" sz="2000" i="1" dirty="0">
                <a:latin typeface="Calibri" pitchFamily="34" charset="0"/>
              </a:rPr>
              <a:t>Avaliação do Plano Municipal de </a:t>
            </a:r>
            <a:r>
              <a:rPr lang="pt-BR" sz="2000" i="1" dirty="0" smtClean="0">
                <a:latin typeface="Calibri" pitchFamily="34" charset="0"/>
              </a:rPr>
              <a:t>Educação – </a:t>
            </a:r>
            <a:r>
              <a:rPr lang="pt-BR" sz="2000" i="1" dirty="0">
                <a:latin typeface="Calibri" pitchFamily="34" charset="0"/>
              </a:rPr>
              <a:t>Versão </a:t>
            </a:r>
            <a:r>
              <a:rPr lang="pt-BR" sz="2000" i="1" dirty="0" smtClean="0">
                <a:latin typeface="Calibri" pitchFamily="34" charset="0"/>
              </a:rPr>
              <a:t>Preliminar</a:t>
            </a:r>
            <a:endParaRPr lang="pt-BR" sz="2000" i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b="1" dirty="0">
                <a:latin typeface="Calibri" pitchFamily="34" charset="0"/>
              </a:rPr>
              <a:t>1. O processo de elaboração e aprovação do Plano Municipal de Educação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Breve relato com a descrição de como ocorreu o processo de elaboração e </a:t>
            </a:r>
            <a:r>
              <a:rPr lang="pt-BR" sz="2000" dirty="0" smtClean="0">
                <a:latin typeface="Calibri" pitchFamily="34" charset="0"/>
              </a:rPr>
              <a:t>aprovação do </a:t>
            </a:r>
            <a:r>
              <a:rPr lang="pt-BR" sz="2000" dirty="0">
                <a:latin typeface="Calibri" pitchFamily="34" charset="0"/>
              </a:rPr>
              <a:t>Plano (descrição da metodologia de trabalho, ações desenvolvidas, </a:t>
            </a:r>
            <a:r>
              <a:rPr lang="pt-BR" sz="2000" dirty="0" smtClean="0">
                <a:latin typeface="Calibri" pitchFamily="34" charset="0"/>
              </a:rPr>
              <a:t>equipes responsáveis).</a:t>
            </a:r>
            <a:endParaRPr lang="pt-BR" sz="200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b="1" dirty="0">
                <a:latin typeface="Calibri" pitchFamily="34" charset="0"/>
              </a:rPr>
              <a:t>2. O processo de monitoramento da execução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Breve relato com a descrição de como foi definido o processo de monitoramento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contínuo e avaliação periódica do Plano (descrição da metodologia de trabalho, ações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desenvolvidas, equipes responsáveis</a:t>
            </a:r>
            <a:r>
              <a:rPr lang="pt-BR" sz="2000" dirty="0" smtClean="0">
                <a:latin typeface="Calibri" pitchFamily="34" charset="0"/>
              </a:rPr>
              <a:t>).</a:t>
            </a:r>
            <a:endParaRPr lang="pt-BR" sz="200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b="1" dirty="0">
                <a:latin typeface="Calibri" pitchFamily="34" charset="0"/>
              </a:rPr>
              <a:t>3. A avaliação das metas e estratégias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Para cada meta: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breve contextualização sobre a sua importância para o município;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como as estratégias se relacionam com a meta;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sistematização dos dados obtidos (gráficos ou tabelas, por exemplo);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sistematização das contribuições contidas nos relatórios de monitoramento; 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Calibri" pitchFamily="34" charset="0"/>
              </a:rPr>
              <a:t>• análise a respeito da evolução dos indicadores, à luz do diagnóstico </a:t>
            </a:r>
            <a:r>
              <a:rPr lang="pt-BR" sz="2000" dirty="0" smtClean="0">
                <a:latin typeface="Calibri" pitchFamily="34" charset="0"/>
              </a:rPr>
              <a:t>observado no </a:t>
            </a:r>
            <a:r>
              <a:rPr lang="pt-BR" sz="2000" dirty="0">
                <a:latin typeface="Calibri" pitchFamily="34" charset="0"/>
              </a:rPr>
              <a:t>momento da aprovação do plano e no momento da avaliação</a:t>
            </a:r>
            <a:r>
              <a:rPr lang="pt-BR" sz="2000" dirty="0" smtClean="0">
                <a:latin typeface="Calibri" pitchFamily="34" charset="0"/>
              </a:rPr>
              <a:t>.</a:t>
            </a:r>
            <a:endParaRPr lang="pt-BR" sz="2000" dirty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pt-BR" sz="2000" b="1" dirty="0">
                <a:latin typeface="Calibri" pitchFamily="34" charset="0"/>
              </a:rPr>
              <a:t>4. Conclusão e recomendações</a:t>
            </a:r>
            <a:r>
              <a:rPr lang="pt-BR" sz="2400" b="1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Calibri" pitchFamily="34" charset="0"/>
              </a:rPr>
              <a:t>Após a elaboração da versão preliminar, a equipe técnica enviará o texto à </a:t>
            </a:r>
            <a:r>
              <a:rPr lang="pt-BR" sz="2800" dirty="0" smtClean="0">
                <a:latin typeface="Calibri" pitchFamily="34" charset="0"/>
              </a:rPr>
              <a:t>secretaria municipal </a:t>
            </a:r>
            <a:r>
              <a:rPr lang="pt-BR" sz="2800" dirty="0">
                <a:latin typeface="Calibri" pitchFamily="34" charset="0"/>
              </a:rPr>
              <a:t>de educação para análise e debates internos. </a:t>
            </a:r>
            <a:endParaRPr lang="pt-BR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Calibri" pitchFamily="34" charset="0"/>
              </a:rPr>
              <a:t>Assim </a:t>
            </a:r>
            <a:r>
              <a:rPr lang="pt-BR" sz="2800" dirty="0">
                <a:latin typeface="Calibri" pitchFamily="34" charset="0"/>
              </a:rPr>
              <a:t>como se procedeu nos </a:t>
            </a:r>
            <a:r>
              <a:rPr lang="pt-BR" sz="2800" dirty="0" smtClean="0">
                <a:latin typeface="Calibri" pitchFamily="34" charset="0"/>
              </a:rPr>
              <a:t>ciclos anuais </a:t>
            </a:r>
            <a:r>
              <a:rPr lang="pt-BR" sz="2800" dirty="0">
                <a:latin typeface="Calibri" pitchFamily="34" charset="0"/>
              </a:rPr>
              <a:t>de monitoramento, é importante que o secretário municipal se envolva </a:t>
            </a:r>
            <a:r>
              <a:rPr lang="pt-BR" sz="2800" dirty="0" smtClean="0">
                <a:latin typeface="Calibri" pitchFamily="34" charset="0"/>
              </a:rPr>
              <a:t>diretamente no </a:t>
            </a:r>
            <a:r>
              <a:rPr lang="pt-BR" sz="2800" dirty="0">
                <a:latin typeface="Calibri" pitchFamily="34" charset="0"/>
              </a:rPr>
              <a:t>processo, ajudando a compreender as razões pelas quais os avanços ocorreram ou </a:t>
            </a:r>
            <a:r>
              <a:rPr lang="pt-BR" sz="2800" dirty="0" smtClean="0">
                <a:latin typeface="Calibri" pitchFamily="34" charset="0"/>
              </a:rPr>
              <a:t>não de </a:t>
            </a:r>
            <a:r>
              <a:rPr lang="pt-BR" sz="2800" dirty="0">
                <a:latin typeface="Calibri" pitchFamily="34" charset="0"/>
              </a:rPr>
              <a:t>acordo com o previsto no plano; validando o trabalho técnico da equipe responsável; </a:t>
            </a:r>
            <a:r>
              <a:rPr lang="pt-BR" sz="2800" dirty="0" smtClean="0">
                <a:latin typeface="Calibri" pitchFamily="34" charset="0"/>
              </a:rPr>
              <a:t>e enviando</a:t>
            </a:r>
            <a:r>
              <a:rPr lang="pt-BR" sz="2800" dirty="0">
                <a:latin typeface="Calibri" pitchFamily="34" charset="0"/>
              </a:rPr>
              <a:t>, de forma oficial, a </a:t>
            </a:r>
            <a:r>
              <a:rPr lang="pt-BR" sz="2800" i="1" dirty="0">
                <a:latin typeface="Calibri" pitchFamily="34" charset="0"/>
              </a:rPr>
              <a:t>Avaliação do Plano Municipal de Educação – Versão Preliminar </a:t>
            </a:r>
            <a:r>
              <a:rPr lang="pt-BR" sz="2800" i="1" dirty="0" smtClean="0">
                <a:latin typeface="Calibri" pitchFamily="34" charset="0"/>
              </a:rPr>
              <a:t>à </a:t>
            </a:r>
            <a:r>
              <a:rPr lang="pt-BR" sz="2800" dirty="0" smtClean="0">
                <a:latin typeface="Calibri" pitchFamily="34" charset="0"/>
              </a:rPr>
              <a:t>comissão </a:t>
            </a:r>
            <a:r>
              <a:rPr lang="pt-BR" sz="2800" dirty="0">
                <a:latin typeface="Calibri" pitchFamily="34" charset="0"/>
              </a:rPr>
              <a:t>coordenadora para análise e aprovação.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88900" algn="l"/>
              </a:tabLst>
            </a:pPr>
            <a:r>
              <a:rPr lang="pt-BR" dirty="0">
                <a:latin typeface="Calibri" pitchFamily="34" charset="0"/>
              </a:rPr>
              <a:t>A metodologia </a:t>
            </a:r>
            <a:r>
              <a:rPr lang="pt-BR" dirty="0" smtClean="0">
                <a:latin typeface="Calibri" pitchFamily="34" charset="0"/>
              </a:rPr>
              <a:t>para “Monitoramento </a:t>
            </a:r>
            <a:r>
              <a:rPr lang="pt-BR" dirty="0">
                <a:latin typeface="Calibri" pitchFamily="34" charset="0"/>
              </a:rPr>
              <a:t>e Avaliação do Plano Municipal de Educação” propõe que todo processo, em cada município, seja desenvolvido em 4 etapas: </a:t>
            </a: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  <a:tabLst>
                <a:tab pos="88900" algn="l"/>
              </a:tabLst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  <a:tabLst>
                <a:tab pos="88900" algn="l"/>
              </a:tabLst>
            </a:pPr>
            <a:endParaRPr lang="pt-BR" dirty="0">
              <a:latin typeface="Calibri" pitchFamily="34" charset="0"/>
            </a:endParaRPr>
          </a:p>
          <a:p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>
                <a:latin typeface="Calibri" pitchFamily="34" charset="0"/>
              </a:rPr>
              <a:t>Etapa 1: Organizar o trabalho </a:t>
            </a:r>
          </a:p>
          <a:p>
            <a:r>
              <a:rPr lang="pt-BR" dirty="0" smtClean="0">
                <a:latin typeface="Calibri" pitchFamily="34" charset="0"/>
              </a:rPr>
              <a:t>Etapa </a:t>
            </a:r>
            <a:r>
              <a:rPr lang="pt-BR" dirty="0">
                <a:latin typeface="Calibri" pitchFamily="34" charset="0"/>
              </a:rPr>
              <a:t>2: Estudar o plano </a:t>
            </a:r>
          </a:p>
          <a:p>
            <a:r>
              <a:rPr lang="pt-BR" dirty="0" smtClean="0">
                <a:latin typeface="Calibri" pitchFamily="34" charset="0"/>
              </a:rPr>
              <a:t>Etapa </a:t>
            </a:r>
            <a:r>
              <a:rPr lang="pt-BR" dirty="0">
                <a:latin typeface="Calibri" pitchFamily="34" charset="0"/>
              </a:rPr>
              <a:t>3: Monitorar as metas e </a:t>
            </a:r>
            <a:r>
              <a:rPr lang="pt-BR" dirty="0" smtClean="0">
                <a:latin typeface="Calibri" pitchFamily="34" charset="0"/>
              </a:rPr>
              <a:t>estratégias continuamente </a:t>
            </a:r>
            <a:endParaRPr lang="pt-BR" dirty="0">
              <a:latin typeface="Calibri" pitchFamily="34" charset="0"/>
            </a:endParaRPr>
          </a:p>
          <a:p>
            <a:r>
              <a:rPr lang="pt-BR" dirty="0" smtClean="0">
                <a:latin typeface="Calibri" pitchFamily="34" charset="0"/>
              </a:rPr>
              <a:t>Etapa </a:t>
            </a:r>
            <a:r>
              <a:rPr lang="pt-BR" dirty="0">
                <a:latin typeface="Calibri" pitchFamily="34" charset="0"/>
              </a:rPr>
              <a:t>4: Avaliar o plano periodicamente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Essa </a:t>
            </a:r>
            <a:r>
              <a:rPr lang="pt-BR" i="1" dirty="0">
                <a:latin typeface="Calibri" pitchFamily="34" charset="0"/>
              </a:rPr>
              <a:t>Versão Preliminar será o subsídio mais importante para o debate nas audiências </a:t>
            </a:r>
            <a:r>
              <a:rPr lang="pt-BR" i="1" dirty="0" smtClean="0">
                <a:latin typeface="Calibri" pitchFamily="34" charset="0"/>
              </a:rPr>
              <a:t>públicas </a:t>
            </a:r>
            <a:r>
              <a:rPr lang="pt-BR" dirty="0" smtClean="0">
                <a:latin typeface="Calibri" pitchFamily="34" charset="0"/>
              </a:rPr>
              <a:t>de </a:t>
            </a:r>
            <a:r>
              <a:rPr lang="pt-BR" dirty="0">
                <a:latin typeface="Calibri" pitchFamily="34" charset="0"/>
              </a:rPr>
              <a:t>avaliação dos resultados alcançados, por isso, a avaliação deve ser elaborada e </a:t>
            </a:r>
            <a:r>
              <a:rPr lang="pt-BR" dirty="0" smtClean="0">
                <a:latin typeface="Calibri" pitchFamily="34" charset="0"/>
              </a:rPr>
              <a:t>debatida com </a:t>
            </a:r>
            <a:r>
              <a:rPr lang="pt-BR" dirty="0">
                <a:latin typeface="Calibri" pitchFamily="34" charset="0"/>
              </a:rPr>
              <a:t>muito cuidado e seriedade. Dela poderão derivar recomendações para a alteração da </a:t>
            </a:r>
            <a:r>
              <a:rPr lang="pt-BR" dirty="0" smtClean="0">
                <a:latin typeface="Calibri" pitchFamily="34" charset="0"/>
              </a:rPr>
              <a:t>lei do </a:t>
            </a:r>
            <a:r>
              <a:rPr lang="pt-BR" dirty="0">
                <a:latin typeface="Calibri" pitchFamily="34" charset="0"/>
              </a:rPr>
              <a:t>plano. Por essa razão, o dirigente municipal, as unidades de ensino, as equipes técnicas </a:t>
            </a:r>
            <a:r>
              <a:rPr lang="pt-BR" dirty="0" smtClean="0">
                <a:latin typeface="Calibri" pitchFamily="34" charset="0"/>
              </a:rPr>
              <a:t>da prefeitura</a:t>
            </a:r>
            <a:r>
              <a:rPr lang="pt-BR" dirty="0">
                <a:latin typeface="Calibri" pitchFamily="34" charset="0"/>
              </a:rPr>
              <a:t>, os parlamentares e as representações da sociedade em geral deverão estar </a:t>
            </a:r>
            <a:r>
              <a:rPr lang="pt-BR" dirty="0" smtClean="0">
                <a:latin typeface="Calibri" pitchFamily="34" charset="0"/>
              </a:rPr>
              <a:t>muito atentos </a:t>
            </a:r>
            <a:r>
              <a:rPr lang="pt-BR" dirty="0">
                <a:latin typeface="Calibri" pitchFamily="34" charset="0"/>
              </a:rPr>
              <a:t>e preparados para o debate.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>
                <a:latin typeface="Calibri" pitchFamily="34" charset="0"/>
              </a:rPr>
              <a:t>O formato do debate e a participação social para o processo de avaliação devem estar </a:t>
            </a:r>
            <a:r>
              <a:rPr lang="pt-BR" sz="3000" dirty="0" smtClean="0">
                <a:latin typeface="Calibri" pitchFamily="34" charset="0"/>
              </a:rPr>
              <a:t>previstos na </a:t>
            </a:r>
            <a:r>
              <a:rPr lang="pt-BR" sz="3000" dirty="0">
                <a:latin typeface="Calibri" pitchFamily="34" charset="0"/>
              </a:rPr>
              <a:t>própria lei do plano. Caso não exista um dispositivo de consulta pública, é necessário </a:t>
            </a:r>
            <a:r>
              <a:rPr lang="pt-BR" sz="3000" dirty="0" smtClean="0">
                <a:latin typeface="Calibri" pitchFamily="34" charset="0"/>
              </a:rPr>
              <a:t>estabelecê-lo em </a:t>
            </a:r>
            <a:r>
              <a:rPr lang="pt-BR" sz="3000" dirty="0">
                <a:latin typeface="Calibri" pitchFamily="34" charset="0"/>
              </a:rPr>
              <a:t>acordo construído entre a secretaria municipal, a comissão coordenadora e a câmara </a:t>
            </a:r>
            <a:r>
              <a:rPr lang="pt-BR" sz="3000" dirty="0" smtClean="0">
                <a:latin typeface="Calibri" pitchFamily="34" charset="0"/>
              </a:rPr>
              <a:t>de vereadores</a:t>
            </a:r>
            <a:r>
              <a:rPr lang="pt-BR" sz="3000" dirty="0">
                <a:latin typeface="Calibri" pitchFamily="34" charset="0"/>
              </a:rPr>
              <a:t>. </a:t>
            </a:r>
            <a:endParaRPr lang="pt-BR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30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Neste </a:t>
            </a:r>
            <a:r>
              <a:rPr lang="pt-BR" sz="3000" dirty="0">
                <a:latin typeface="Calibri" pitchFamily="34" charset="0"/>
              </a:rPr>
              <a:t>momento, além do documento </a:t>
            </a:r>
            <a:r>
              <a:rPr lang="pt-BR" sz="3000" i="1" dirty="0">
                <a:latin typeface="Calibri" pitchFamily="34" charset="0"/>
              </a:rPr>
              <a:t>Avaliação do Plano Municipal de Educação </a:t>
            </a:r>
            <a:r>
              <a:rPr lang="pt-BR" sz="3000" i="1" dirty="0" smtClean="0">
                <a:latin typeface="Calibri" pitchFamily="34" charset="0"/>
              </a:rPr>
              <a:t>– Versão </a:t>
            </a:r>
            <a:r>
              <a:rPr lang="pt-BR" sz="3000" i="1" dirty="0">
                <a:latin typeface="Calibri" pitchFamily="34" charset="0"/>
              </a:rPr>
              <a:t>Preliminar, poderão ser discutidos outros textos e informações relevantes para o processo.</a:t>
            </a:r>
            <a:endParaRPr lang="pt-BR" sz="3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Calibri" pitchFamily="34" charset="0"/>
              </a:rPr>
              <a:t>O produto da consulta pública deverá se concretizar no documento </a:t>
            </a:r>
            <a:r>
              <a:rPr lang="pt-BR" sz="2800" i="1" dirty="0">
                <a:latin typeface="Calibri" pitchFamily="34" charset="0"/>
              </a:rPr>
              <a:t>Avaliação do Plano </a:t>
            </a:r>
            <a:r>
              <a:rPr lang="pt-BR" sz="2800" i="1" dirty="0" smtClean="0">
                <a:latin typeface="Calibri" pitchFamily="34" charset="0"/>
              </a:rPr>
              <a:t>Municipal de </a:t>
            </a:r>
            <a:r>
              <a:rPr lang="pt-BR" sz="2800" i="1" dirty="0">
                <a:latin typeface="Calibri" pitchFamily="34" charset="0"/>
              </a:rPr>
              <a:t>Educação – Versão Final, que nada mais é do que a Versão Preliminar acrescida das </a:t>
            </a:r>
            <a:r>
              <a:rPr lang="pt-BR" sz="2800" i="1" dirty="0" smtClean="0">
                <a:latin typeface="Calibri" pitchFamily="34" charset="0"/>
              </a:rPr>
              <a:t>alterações </a:t>
            </a:r>
            <a:r>
              <a:rPr lang="pt-BR" sz="2800" dirty="0" smtClean="0">
                <a:latin typeface="Calibri" pitchFamily="34" charset="0"/>
              </a:rPr>
              <a:t>aprovadas </a:t>
            </a:r>
            <a:r>
              <a:rPr lang="pt-BR" sz="2800" dirty="0">
                <a:latin typeface="Calibri" pitchFamily="34" charset="0"/>
              </a:rPr>
              <a:t>e sistematizadas pela comissão coordenadora com o apoio da equipe </a:t>
            </a:r>
            <a:r>
              <a:rPr lang="pt-BR" sz="2800" dirty="0" smtClean="0">
                <a:latin typeface="Calibri" pitchFamily="34" charset="0"/>
              </a:rPr>
              <a:t>técnica.</a:t>
            </a:r>
          </a:p>
          <a:p>
            <a:pPr marL="0" indent="0" algn="just">
              <a:buNone/>
            </a:pPr>
            <a:endParaRPr lang="pt-BR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Calibri" pitchFamily="34" charset="0"/>
              </a:rPr>
              <a:t>Após </a:t>
            </a:r>
            <a:r>
              <a:rPr lang="pt-BR" sz="2800" dirty="0">
                <a:latin typeface="Calibri" pitchFamily="34" charset="0"/>
              </a:rPr>
              <a:t>os ajustes, a comissão coordenadora encaminhará o documento à secretaria </a:t>
            </a:r>
            <a:r>
              <a:rPr lang="pt-BR" sz="2800" dirty="0" smtClean="0">
                <a:latin typeface="Calibri" pitchFamily="34" charset="0"/>
              </a:rPr>
              <a:t>municipal, que poderá rever as políticas, as ações e os programas e/ou propor possíveis alterações no plano </a:t>
            </a:r>
            <a:r>
              <a:rPr lang="pt-BR" sz="2800" dirty="0">
                <a:latin typeface="Calibri" pitchFamily="34" charset="0"/>
              </a:rPr>
              <a:t>vigente, caso </a:t>
            </a:r>
            <a:r>
              <a:rPr lang="pt-BR" sz="2800" dirty="0" smtClean="0">
                <a:latin typeface="Calibri" pitchFamily="34" charset="0"/>
              </a:rPr>
              <a:t>necessárias. Se </a:t>
            </a:r>
            <a:r>
              <a:rPr lang="pt-BR" sz="2800" dirty="0">
                <a:latin typeface="Calibri" pitchFamily="34" charset="0"/>
              </a:rPr>
              <a:t>forem feitas propostas de alteração do plano, um projeto de lei deverá ser </a:t>
            </a:r>
            <a:r>
              <a:rPr lang="pt-BR" sz="2800" dirty="0" smtClean="0">
                <a:latin typeface="Calibri" pitchFamily="34" charset="0"/>
              </a:rPr>
              <a:t>encaminhado pelo Poder </a:t>
            </a:r>
            <a:r>
              <a:rPr lang="pt-BR" sz="2800" dirty="0">
                <a:latin typeface="Calibri" pitchFamily="34" charset="0"/>
              </a:rPr>
              <a:t>Executivo à câmara de vereadores.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Os </a:t>
            </a:r>
            <a:r>
              <a:rPr lang="pt-BR" dirty="0"/>
              <a:t>representantes da comissão coordenadora e/ou equipes </a:t>
            </a:r>
            <a:r>
              <a:rPr lang="pt-BR" dirty="0" smtClean="0"/>
              <a:t>técnicas, </a:t>
            </a:r>
            <a:r>
              <a:rPr lang="pt-BR" dirty="0"/>
              <a:t>ao retornarem da formação recebida, </a:t>
            </a:r>
            <a:r>
              <a:rPr lang="pt-BR" dirty="0" smtClean="0"/>
              <a:t>devem realizar reunião </a:t>
            </a:r>
            <a:r>
              <a:rPr lang="pt-BR" dirty="0"/>
              <a:t>com os demais integrantes para repassar as informações e elaborar a “Agenda de Trabalho” </a:t>
            </a:r>
            <a:r>
              <a:rPr lang="pt-BR" dirty="0" smtClean="0"/>
              <a:t>para </a:t>
            </a:r>
            <a:r>
              <a:rPr lang="pt-BR" dirty="0"/>
              <a:t>todo o processo, conforme sugestão </a:t>
            </a:r>
            <a:r>
              <a:rPr lang="pt-BR" dirty="0" smtClean="0"/>
              <a:t>a seguir: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000" b="1" dirty="0" smtClean="0"/>
              <a:t>Agenda de trabalho da Comissão Coordenadora </a:t>
            </a:r>
            <a:br>
              <a:rPr lang="pt-BR" sz="3000" b="1" dirty="0" smtClean="0"/>
            </a:b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39552" y="476672"/>
          <a:ext cx="8229600" cy="5899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152128"/>
                <a:gridCol w="1769408"/>
                <a:gridCol w="1470952"/>
                <a:gridCol w="1820888"/>
              </a:tblGrid>
              <a:tr h="961256"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ETAPAS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AÇÃO</a:t>
                      </a:r>
                      <a:endParaRPr lang="pt-BR" sz="2000" baseline="0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RESPONSÁVEIS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PRAZOS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OBSERVAÇÕES </a:t>
                      </a:r>
                    </a:p>
                  </a:txBody>
                  <a:tcPr/>
                </a:tc>
              </a:tr>
              <a:tr h="9612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I. Organizar o trabalho </a:t>
                      </a:r>
                    </a:p>
                    <a:p>
                      <a:pPr algn="just"/>
                      <a:endParaRPr lang="pt-BR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</a:tr>
              <a:tr h="9612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II. Estudar o plano </a:t>
                      </a:r>
                    </a:p>
                    <a:p>
                      <a:pPr algn="just"/>
                      <a:endParaRPr lang="pt-BR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</a:tr>
              <a:tr h="9612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III. Monitorar continuamente as metas e estratégias </a:t>
                      </a:r>
                    </a:p>
                    <a:p>
                      <a:pPr algn="just"/>
                      <a:endParaRPr lang="pt-BR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612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IV. Avaliar periodicamente o plano </a:t>
                      </a:r>
                    </a:p>
                    <a:p>
                      <a:pPr algn="just"/>
                      <a:endParaRPr lang="pt-BR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000" dirty="0" smtClean="0"/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Não se pode deixar para o final de dez anos a constatação de que as metas não foram alcançadas, negligenciando direitos constitucionalmente consagrados e a possibilidade de desenvolvimento dos cidadãos, seu preparo para o exercício da cidadania e sua qualificação para o trabalho. </a:t>
            </a:r>
          </a:p>
          <a:p>
            <a:pPr marL="0" indent="0" algn="just">
              <a:buNone/>
            </a:pPr>
            <a:endParaRPr lang="pt-BR" sz="30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Os resultados obtidos nos planos subnacionais impactam diretamente os resultados alcançados no cumprimento das metas do PNE.</a:t>
            </a:r>
            <a:endParaRPr lang="pt-BR" sz="3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000" dirty="0" smtClean="0"/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O </a:t>
            </a:r>
            <a:r>
              <a:rPr lang="pt-BR" sz="3000" dirty="0">
                <a:latin typeface="Calibri" pitchFamily="34" charset="0"/>
              </a:rPr>
              <a:t>desafio está posto! </a:t>
            </a:r>
            <a:endParaRPr lang="pt-BR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30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Calibri" pitchFamily="34" charset="0"/>
              </a:rPr>
              <a:t>Cabe </a:t>
            </a:r>
            <a:r>
              <a:rPr lang="pt-BR" sz="3000" dirty="0">
                <a:latin typeface="Calibri" pitchFamily="34" charset="0"/>
              </a:rPr>
              <a:t>a todos os envolvidos envidar esforços para que os planos </a:t>
            </a:r>
            <a:r>
              <a:rPr lang="pt-BR" sz="3000" dirty="0" smtClean="0">
                <a:latin typeface="Calibri" pitchFamily="34" charset="0"/>
              </a:rPr>
              <a:t>de educação </a:t>
            </a:r>
            <a:r>
              <a:rPr lang="pt-BR" sz="3000" dirty="0">
                <a:latin typeface="Calibri" pitchFamily="34" charset="0"/>
              </a:rPr>
              <a:t>cumpram suas finalidades, traduzindo suas diretrizes, metas e estratégias </a:t>
            </a:r>
            <a:r>
              <a:rPr lang="pt-BR" sz="3000" dirty="0" smtClean="0">
                <a:latin typeface="Calibri" pitchFamily="34" charset="0"/>
              </a:rPr>
              <a:t>numa educação </a:t>
            </a:r>
            <a:r>
              <a:rPr lang="pt-BR" sz="3000" dirty="0">
                <a:latin typeface="Calibri" pitchFamily="34" charset="0"/>
              </a:rPr>
              <a:t>de qualidade social a todos os brasileiros.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  <a:p>
            <a:pPr algn="ctr">
              <a:buNone/>
            </a:pPr>
            <a:r>
              <a:rPr lang="pt-BR" sz="2500" dirty="0" smtClean="0">
                <a:latin typeface="Calibri" pitchFamily="34" charset="0"/>
              </a:rPr>
              <a:t>Waldir Leonel </a:t>
            </a:r>
          </a:p>
          <a:p>
            <a:pPr algn="ctr">
              <a:buNone/>
            </a:pPr>
            <a:r>
              <a:rPr lang="pt-BR" sz="2500" dirty="0" smtClean="0">
                <a:latin typeface="Calibri" pitchFamily="34" charset="0"/>
              </a:rPr>
              <a:t>Coordenador Estadual da </a:t>
            </a:r>
            <a:r>
              <a:rPr lang="pt-BR" sz="2500" dirty="0">
                <a:latin typeface="Calibri" pitchFamily="34" charset="0"/>
              </a:rPr>
              <a:t>Rede de Assistência Técnica para Monitoramento dos Planos de Educação </a:t>
            </a:r>
            <a:endParaRPr lang="pt-BR" sz="2500" dirty="0" smtClean="0">
              <a:latin typeface="Calibri" pitchFamily="34" charset="0"/>
            </a:endParaRPr>
          </a:p>
          <a:p>
            <a:pPr algn="ctr">
              <a:buNone/>
            </a:pPr>
            <a:endParaRPr lang="pt-BR" sz="2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500" dirty="0" smtClean="0">
                <a:latin typeface="Calibri" pitchFamily="34" charset="0"/>
              </a:rPr>
              <a:t>Telefones (67) 3318-2225, 3318-2228</a:t>
            </a:r>
          </a:p>
          <a:p>
            <a:pPr algn="ctr">
              <a:buNone/>
            </a:pPr>
            <a:r>
              <a:rPr lang="pt-BR" sz="2500" dirty="0" smtClean="0">
                <a:latin typeface="Calibri" pitchFamily="34" charset="0"/>
              </a:rPr>
              <a:t>E-mail: waldir.leonel@gmail.com</a:t>
            </a:r>
            <a:endParaRPr lang="pt-BR" sz="25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Esta </a:t>
            </a:r>
            <a:r>
              <a:rPr lang="pt-BR" dirty="0">
                <a:latin typeface="Calibri" pitchFamily="34" charset="0"/>
              </a:rPr>
              <a:t>etapa consiste na execução das primeiras ações que o Dirigente Municipal de Educação e as comissões </a:t>
            </a:r>
            <a:r>
              <a:rPr lang="pt-BR" dirty="0" smtClean="0">
                <a:latin typeface="Calibri" pitchFamily="34" charset="0"/>
              </a:rPr>
              <a:t>coordenadoras </a:t>
            </a:r>
            <a:r>
              <a:rPr lang="pt-BR" dirty="0">
                <a:latin typeface="Calibri" pitchFamily="34" charset="0"/>
              </a:rPr>
              <a:t>e/ou equipes técnicas devem desenvolver.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300" b="1" dirty="0" smtClean="0"/>
              <a:t/>
            </a:r>
            <a:br>
              <a:rPr lang="pt-BR" sz="3300" b="1" dirty="0" smtClean="0"/>
            </a:br>
            <a:r>
              <a:rPr lang="pt-BR" sz="3300" dirty="0" smtClean="0">
                <a:latin typeface="Calibri" pitchFamily="34" charset="0"/>
              </a:rPr>
              <a:t>ETAPA 1: ORGANIZAR O TRABALHO </a:t>
            </a:r>
            <a:r>
              <a:rPr lang="pt-BR" dirty="0" smtClean="0">
                <a:latin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</a:rPr>
            </a:b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latin typeface="Calibri" pitchFamily="34" charset="0"/>
              </a:rPr>
              <a:t>A primeira iniciativa a ser tomada é verificar se </a:t>
            </a:r>
            <a:r>
              <a:rPr lang="pt-BR" dirty="0" smtClean="0">
                <a:latin typeface="Calibri" pitchFamily="34" charset="0"/>
              </a:rPr>
              <a:t>o plano </a:t>
            </a:r>
            <a:r>
              <a:rPr lang="pt-BR" dirty="0">
                <a:latin typeface="Calibri" pitchFamily="34" charset="0"/>
              </a:rPr>
              <a:t>em vigência define ou não </a:t>
            </a:r>
            <a:r>
              <a:rPr lang="pt-BR" dirty="0" smtClean="0">
                <a:latin typeface="Calibri" pitchFamily="34" charset="0"/>
              </a:rPr>
              <a:t>instâncias responsáveis </a:t>
            </a:r>
            <a:r>
              <a:rPr lang="pt-BR" dirty="0">
                <a:latin typeface="Calibri" pitchFamily="34" charset="0"/>
              </a:rPr>
              <a:t>pelo seu monitoramento e </a:t>
            </a:r>
            <a:r>
              <a:rPr lang="pt-BR" dirty="0" smtClean="0">
                <a:latin typeface="Calibri" pitchFamily="34" charset="0"/>
              </a:rPr>
              <a:t>avaliação.</a:t>
            </a: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Considerando </a:t>
            </a:r>
            <a:r>
              <a:rPr lang="pt-BR" dirty="0">
                <a:latin typeface="Calibri" pitchFamily="34" charset="0"/>
              </a:rPr>
              <a:t>a autonomia de </a:t>
            </a:r>
            <a:r>
              <a:rPr lang="pt-BR" dirty="0" smtClean="0">
                <a:latin typeface="Calibri" pitchFamily="34" charset="0"/>
              </a:rPr>
              <a:t>cada município</a:t>
            </a:r>
            <a:r>
              <a:rPr lang="pt-BR" dirty="0">
                <a:latin typeface="Calibri" pitchFamily="34" charset="0"/>
              </a:rPr>
              <a:t>, há </a:t>
            </a:r>
            <a:r>
              <a:rPr lang="pt-BR" dirty="0" smtClean="0">
                <a:latin typeface="Calibri" pitchFamily="34" charset="0"/>
              </a:rPr>
              <a:t>um panorama </a:t>
            </a:r>
            <a:r>
              <a:rPr lang="pt-BR" dirty="0">
                <a:latin typeface="Calibri" pitchFamily="34" charset="0"/>
              </a:rPr>
              <a:t>diverso no País:</a:t>
            </a:r>
          </a:p>
          <a:p>
            <a:pPr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a</a:t>
            </a:r>
            <a:r>
              <a:rPr lang="pt-BR" dirty="0">
                <a:latin typeface="Calibri" pitchFamily="34" charset="0"/>
              </a:rPr>
              <a:t>) municípios que já possuíam comissões e </a:t>
            </a:r>
            <a:r>
              <a:rPr lang="pt-BR" dirty="0" smtClean="0">
                <a:latin typeface="Calibri" pitchFamily="34" charset="0"/>
              </a:rPr>
              <a:t>equipes técnicas </a:t>
            </a:r>
            <a:r>
              <a:rPr lang="pt-BR" dirty="0">
                <a:latin typeface="Calibri" pitchFamily="34" charset="0"/>
              </a:rPr>
              <a:t>determinadas por ato </a:t>
            </a:r>
            <a:r>
              <a:rPr lang="pt-BR" dirty="0" smtClean="0">
                <a:latin typeface="Calibri" pitchFamily="34" charset="0"/>
              </a:rPr>
              <a:t>legal (lei </a:t>
            </a:r>
            <a:r>
              <a:rPr lang="pt-BR" dirty="0">
                <a:latin typeface="Calibri" pitchFamily="34" charset="0"/>
              </a:rPr>
              <a:t>orgânica do município ou outros instrumentos, tais como leis, decretos, </a:t>
            </a:r>
            <a:r>
              <a:rPr lang="pt-BR" dirty="0" smtClean="0">
                <a:latin typeface="Calibri" pitchFamily="34" charset="0"/>
              </a:rPr>
              <a:t>portarias, resoluções </a:t>
            </a:r>
            <a:r>
              <a:rPr lang="pt-BR" dirty="0">
                <a:latin typeface="Calibri" pitchFamily="34" charset="0"/>
              </a:rPr>
              <a:t>etc.) com esta responsabilidade, a exemplo dos conselhos ou fóruns </a:t>
            </a:r>
            <a:r>
              <a:rPr lang="pt-BR" dirty="0" smtClean="0">
                <a:latin typeface="Calibri" pitchFamily="34" charset="0"/>
              </a:rPr>
              <a:t>municipais de </a:t>
            </a:r>
            <a:r>
              <a:rPr lang="pt-BR" dirty="0">
                <a:latin typeface="Calibri" pitchFamily="34" charset="0"/>
              </a:rPr>
              <a:t>educação, secretarias municipais de educação, comissão de educação do </a:t>
            </a:r>
            <a:r>
              <a:rPr lang="pt-BR" dirty="0" smtClean="0">
                <a:latin typeface="Calibri" pitchFamily="34" charset="0"/>
              </a:rPr>
              <a:t>Poder Legislativo</a:t>
            </a:r>
            <a:r>
              <a:rPr lang="pt-BR" dirty="0">
                <a:latin typeface="Calibri" pitchFamily="34" charset="0"/>
              </a:rPr>
              <a:t>, dentre outras;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b</a:t>
            </a:r>
            <a:r>
              <a:rPr lang="pt-BR" dirty="0">
                <a:latin typeface="Calibri" pitchFamily="34" charset="0"/>
              </a:rPr>
              <a:t>) municípios que passaram a ter </a:t>
            </a:r>
            <a:r>
              <a:rPr lang="pt-BR" dirty="0" smtClean="0">
                <a:latin typeface="Calibri" pitchFamily="34" charset="0"/>
              </a:rPr>
              <a:t>estas instâncias </a:t>
            </a:r>
            <a:r>
              <a:rPr lang="pt-BR" dirty="0">
                <a:latin typeface="Calibri" pitchFamily="34" charset="0"/>
              </a:rPr>
              <a:t>definidas nas leis dos seus planos </a:t>
            </a:r>
            <a:r>
              <a:rPr lang="pt-BR" dirty="0" smtClean="0">
                <a:latin typeface="Calibri" pitchFamily="34" charset="0"/>
              </a:rPr>
              <a:t>de educação</a:t>
            </a:r>
            <a:r>
              <a:rPr lang="pt-BR" dirty="0">
                <a:latin typeface="Calibri" pitchFamily="34" charset="0"/>
              </a:rPr>
              <a:t>; e</a:t>
            </a:r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c</a:t>
            </a:r>
            <a:r>
              <a:rPr lang="pt-BR" dirty="0">
                <a:latin typeface="Calibri" pitchFamily="34" charset="0"/>
              </a:rPr>
              <a:t>) municípios que não previram essas instâncias em qualquer ato legal.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Caso </a:t>
            </a:r>
            <a:r>
              <a:rPr lang="pt-BR" dirty="0">
                <a:latin typeface="Calibri" pitchFamily="34" charset="0"/>
              </a:rPr>
              <a:t>o município não tenha definido a </a:t>
            </a:r>
            <a:r>
              <a:rPr lang="pt-BR" dirty="0" smtClean="0">
                <a:latin typeface="Calibri" pitchFamily="34" charset="0"/>
              </a:rPr>
              <a:t>quais instâncias </a:t>
            </a:r>
            <a:r>
              <a:rPr lang="pt-BR" dirty="0">
                <a:latin typeface="Calibri" pitchFamily="34" charset="0"/>
              </a:rPr>
              <a:t>cabe o papel de monitorar e </a:t>
            </a:r>
            <a:r>
              <a:rPr lang="pt-BR" dirty="0" smtClean="0">
                <a:latin typeface="Calibri" pitchFamily="34" charset="0"/>
              </a:rPr>
              <a:t>avaliar o </a:t>
            </a:r>
            <a:r>
              <a:rPr lang="pt-BR" dirty="0">
                <a:latin typeface="Calibri" pitchFamily="34" charset="0"/>
              </a:rPr>
              <a:t>plano, a sugestão é que a secretaria de educação considere os integrantes da </a:t>
            </a:r>
            <a:r>
              <a:rPr lang="pt-BR" dirty="0" smtClean="0">
                <a:latin typeface="Calibri" pitchFamily="34" charset="0"/>
              </a:rPr>
              <a:t>comissão coordenadora </a:t>
            </a:r>
            <a:r>
              <a:rPr lang="pt-BR" dirty="0">
                <a:latin typeface="Calibri" pitchFamily="34" charset="0"/>
              </a:rPr>
              <a:t>que organizou o processo de elaboração ou adequação do plano aprovado e </a:t>
            </a:r>
            <a:r>
              <a:rPr lang="pt-BR" dirty="0" smtClean="0">
                <a:latin typeface="Calibri" pitchFamily="34" charset="0"/>
              </a:rPr>
              <a:t>a equipe </a:t>
            </a:r>
            <a:r>
              <a:rPr lang="pt-BR" dirty="0">
                <a:latin typeface="Calibri" pitchFamily="34" charset="0"/>
              </a:rPr>
              <a:t>técnica que a assessorou, de forma a qualificar o processo, considerando o acúmulo </a:t>
            </a:r>
            <a:r>
              <a:rPr lang="pt-BR" dirty="0" smtClean="0">
                <a:latin typeface="Calibri" pitchFamily="34" charset="0"/>
              </a:rPr>
              <a:t>de conhecimentos </a:t>
            </a:r>
            <a:r>
              <a:rPr lang="pt-BR" dirty="0">
                <a:latin typeface="Calibri" pitchFamily="34" charset="0"/>
              </a:rPr>
              <a:t>e as articulações institucionais já estabelecidas.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Independentemente </a:t>
            </a:r>
            <a:r>
              <a:rPr lang="pt-BR" dirty="0">
                <a:latin typeface="Calibri" pitchFamily="34" charset="0"/>
              </a:rPr>
              <a:t>da situação posta </a:t>
            </a:r>
            <a:r>
              <a:rPr lang="pt-BR" dirty="0" smtClean="0">
                <a:latin typeface="Calibri" pitchFamily="34" charset="0"/>
              </a:rPr>
              <a:t>no município</a:t>
            </a:r>
            <a:r>
              <a:rPr lang="pt-BR" dirty="0">
                <a:latin typeface="Calibri" pitchFamily="34" charset="0"/>
              </a:rPr>
              <a:t>, torna-se necessário que o </a:t>
            </a:r>
            <a:r>
              <a:rPr lang="pt-BR" dirty="0" smtClean="0">
                <a:latin typeface="Calibri" pitchFamily="34" charset="0"/>
              </a:rPr>
              <a:t>Conselho Municipal </a:t>
            </a:r>
            <a:r>
              <a:rPr lang="pt-BR" dirty="0">
                <a:latin typeface="Calibri" pitchFamily="34" charset="0"/>
              </a:rPr>
              <a:t>de Educação (CME) e o </a:t>
            </a:r>
            <a:r>
              <a:rPr lang="pt-BR" dirty="0" smtClean="0">
                <a:latin typeface="Calibri" pitchFamily="34" charset="0"/>
              </a:rPr>
              <a:t>Fórum Municipal </a:t>
            </a:r>
            <a:r>
              <a:rPr lang="pt-BR" dirty="0">
                <a:latin typeface="Calibri" pitchFamily="34" charset="0"/>
              </a:rPr>
              <a:t>de Educação (FME) sejam partícipes </a:t>
            </a:r>
            <a:r>
              <a:rPr lang="pt-BR" dirty="0" smtClean="0">
                <a:latin typeface="Calibri" pitchFamily="34" charset="0"/>
              </a:rPr>
              <a:t>da comissão</a:t>
            </a:r>
            <a:r>
              <a:rPr lang="pt-BR" dirty="0">
                <a:latin typeface="Calibri" pitchFamily="34" charset="0"/>
              </a:rPr>
              <a:t>, contribuindo assim com a mobilização e a participação social no processo.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O Município também deve criar  </a:t>
            </a:r>
            <a:r>
              <a:rPr lang="pt-BR" dirty="0">
                <a:latin typeface="Calibri" pitchFamily="34" charset="0"/>
              </a:rPr>
              <a:t>uma </a:t>
            </a:r>
            <a:r>
              <a:rPr lang="pt-BR" dirty="0" smtClean="0">
                <a:latin typeface="Calibri" pitchFamily="34" charset="0"/>
              </a:rPr>
              <a:t>equipe técnica</a:t>
            </a:r>
            <a:r>
              <a:rPr lang="pt-BR" dirty="0">
                <a:latin typeface="Calibri" pitchFamily="34" charset="0"/>
              </a:rPr>
              <a:t>, composta por profissionais da </a:t>
            </a:r>
            <a:r>
              <a:rPr lang="pt-BR" dirty="0" smtClean="0">
                <a:latin typeface="Calibri" pitchFamily="34" charset="0"/>
              </a:rPr>
              <a:t>Secretaria Municipal </a:t>
            </a:r>
            <a:r>
              <a:rPr lang="pt-BR" dirty="0">
                <a:latin typeface="Calibri" pitchFamily="34" charset="0"/>
              </a:rPr>
              <a:t>de Educação </a:t>
            </a:r>
            <a:r>
              <a:rPr lang="pt-BR" dirty="0" smtClean="0">
                <a:latin typeface="Calibri" pitchFamily="34" charset="0"/>
              </a:rPr>
              <a:t>com conhecimento técnico </a:t>
            </a:r>
            <a:r>
              <a:rPr lang="pt-BR" dirty="0">
                <a:latin typeface="Calibri" pitchFamily="34" charset="0"/>
              </a:rPr>
              <a:t>suficiente para subsidiar a comissão coordenadora em todo o processo de monitoramento e avaliação do plano. </a:t>
            </a: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pt-BR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Calibri" pitchFamily="34" charset="0"/>
              </a:rPr>
              <a:t>Importante: </a:t>
            </a:r>
            <a:r>
              <a:rPr lang="pt-BR" dirty="0" smtClean="0">
                <a:latin typeface="Calibri" pitchFamily="34" charset="0"/>
              </a:rPr>
              <a:t>sua </a:t>
            </a:r>
            <a:r>
              <a:rPr lang="pt-BR" dirty="0">
                <a:latin typeface="Calibri" pitchFamily="34" charset="0"/>
              </a:rPr>
              <a:t>criação dará condições para que a comissão coordenadora tenha informações e dados atualizados, oriundos de fontes oficiais, antes de serem analisados e apresentados para a sociedade.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</TotalTime>
  <Words>2264</Words>
  <Application>Microsoft Office PowerPoint</Application>
  <PresentationFormat>Apresentação na tela (4:3)</PresentationFormat>
  <Paragraphs>198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Concurso</vt:lpstr>
      <vt:lpstr>Apresentação da Metodologia para Monitoramento e Avaliação dos Planos Municipais de Educação</vt:lpstr>
      <vt:lpstr>Slide 2</vt:lpstr>
      <vt:lpstr>Slide 3</vt:lpstr>
      <vt:lpstr> ETAPA 1: ORGANIZAR O TRABALHO  </vt:lpstr>
      <vt:lpstr>Slide 5</vt:lpstr>
      <vt:lpstr>Slide 6</vt:lpstr>
      <vt:lpstr>Slide 7</vt:lpstr>
      <vt:lpstr>Slide 8</vt:lpstr>
      <vt:lpstr>Slide 9</vt:lpstr>
      <vt:lpstr>Slide 10</vt:lpstr>
      <vt:lpstr>Slide 11</vt:lpstr>
      <vt:lpstr>Com base nas definições adotadas até este ponto do trabalho, a Parte A da Ficha já poderá ser preenchida:</vt:lpstr>
      <vt:lpstr> ETAPA 2: ESTUDAR O PLANO </vt:lpstr>
      <vt:lpstr>Neste momento, a Equipe Técnica poderá utilizar a Parte B da Ficha de Monitoramento do Plano Municipal de Educação.</vt:lpstr>
      <vt:lpstr>Slide 15</vt:lpstr>
      <vt:lpstr>ETAPA 3: MONITORAR CONTINUAMENTE AS METAS E ESTRATÉGIAS</vt:lpstr>
      <vt:lpstr>Slide 17</vt:lpstr>
      <vt:lpstr>Slide 18</vt:lpstr>
      <vt:lpstr>Slide 19</vt:lpstr>
      <vt:lpstr>Definidos os indicadores e as fontes de dados, a equipe técnica poderá preencher os campos da Parte C da Ficha de Monitoramento sugerida.</vt:lpstr>
      <vt:lpstr>Slide 21</vt:lpstr>
      <vt:lpstr>O diálogo da Equipe Técnica com a Secretaria Municipal de Educação e com a Comissão Coordenadora</vt:lpstr>
      <vt:lpstr>Slide 23</vt:lpstr>
      <vt:lpstr>Slide 24</vt:lpstr>
      <vt:lpstr>Slide 25</vt:lpstr>
      <vt:lpstr>Slide 26</vt:lpstr>
      <vt:lpstr>ETAPA 4: AVALIAR O PLANO PERIODICAMENTE</vt:lpstr>
      <vt:lpstr>Slide 28</vt:lpstr>
      <vt:lpstr>Slide 29</vt:lpstr>
      <vt:lpstr>Slide 30</vt:lpstr>
      <vt:lpstr>Slide 31</vt:lpstr>
      <vt:lpstr>Slide 32</vt:lpstr>
      <vt:lpstr>Agenda de trabalho da Comissão Coordenadora  </vt:lpstr>
      <vt:lpstr>Slide 34</vt:lpstr>
      <vt:lpstr>Slide 35</vt:lpstr>
      <vt:lpstr>Slide 36</vt:lpstr>
      <vt:lpstr>Slide 37</vt:lpstr>
    </vt:vector>
  </TitlesOfParts>
  <Company>SEDMS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da Metodologia para Monitoramento e Avaliação dos Planos Municipais de Educação</dc:title>
  <dc:creator>enmattos</dc:creator>
  <cp:lastModifiedBy>wleonel</cp:lastModifiedBy>
  <cp:revision>24</cp:revision>
  <dcterms:created xsi:type="dcterms:W3CDTF">2016-03-21T12:26:19Z</dcterms:created>
  <dcterms:modified xsi:type="dcterms:W3CDTF">2016-06-16T19:07:50Z</dcterms:modified>
</cp:coreProperties>
</file>