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81" r:id="rId13"/>
    <p:sldId id="283" r:id="rId14"/>
    <p:sldId id="273" r:id="rId15"/>
    <p:sldId id="284" r:id="rId16"/>
    <p:sldId id="278" r:id="rId17"/>
    <p:sldId id="279" r:id="rId18"/>
  </p:sldIdLst>
  <p:sldSz cx="9144000" cy="6858000" type="screen4x3"/>
  <p:notesSz cx="6858000" cy="9144000"/>
  <p:embeddedFontLst>
    <p:embeddedFont>
      <p:font typeface="Ubuntu" charset="0"/>
      <p:regular r:id="rId20"/>
      <p:bold r:id="rId21"/>
      <p:italic r:id="rId22"/>
      <p:boldItalic r:id="rId23"/>
    </p:embeddedFont>
    <p:embeddedFont>
      <p:font typeface="Gill Sans MT" pitchFamily="34" charset="0"/>
      <p:regular r:id="rId24"/>
      <p:bold r:id="rId25"/>
      <p:italic r:id="rId26"/>
      <p:boldItalic r:id="rId27"/>
    </p:embeddedFont>
    <p:embeddedFont>
      <p:font typeface="MS PGothic" pitchFamily="34" charset="-128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2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g2_9XIE18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0" y="944725"/>
            <a:ext cx="91440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Marcos Legais que embasam a BNCC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85200" y="19085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800" b="1">
                <a:solidFill>
                  <a:srgbClr val="274E13"/>
                </a:solidFill>
              </a:rPr>
              <a:t> a Lei nº 13.005/2014 promulgou o Plano Nacional de Educação (PNE), que reitera:</a:t>
            </a:r>
          </a:p>
          <a:p>
            <a:pPr lvl="0" algn="just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274E13"/>
                </a:solidFill>
              </a:rPr>
              <a:t>“estabelecer e implantar, mediante pactuação interfederativa [União, Estados, Distrito Federal e Municípios], diretrizes pedagógicas para a educação básica e a base nacional comum dos currículos, com direitos e objetivos de aprendizagem e desenvolvimento dos(as) alunos(as) para cada ano do Ensino Fundamental e Médio, respeitadas as diversidades regional, estadual e local” (BRASIL, 2014; ênfase adicionada)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4"/>
          <p:cNvSpPr/>
          <p:nvPr/>
        </p:nvSpPr>
        <p:spPr>
          <a:xfrm>
            <a:off x="1979712" y="908720"/>
            <a:ext cx="5616624" cy="5544616"/>
          </a:xfrm>
          <a:custGeom>
            <a:avLst/>
            <a:gdLst>
              <a:gd name="connsiteX0" fmla="*/ 0 w 4199863"/>
              <a:gd name="connsiteY0" fmla="*/ 2054225 h 4108450"/>
              <a:gd name="connsiteX1" fmla="*/ 2099932 w 4199863"/>
              <a:gd name="connsiteY1" fmla="*/ 0 h 4108450"/>
              <a:gd name="connsiteX2" fmla="*/ 4199864 w 4199863"/>
              <a:gd name="connsiteY2" fmla="*/ 2054225 h 4108450"/>
              <a:gd name="connsiteX3" fmla="*/ 2099932 w 4199863"/>
              <a:gd name="connsiteY3" fmla="*/ 4108450 h 4108450"/>
              <a:gd name="connsiteX4" fmla="*/ 0 w 4199863"/>
              <a:gd name="connsiteY4" fmla="*/ 2054225 h 410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863" h="4108450">
                <a:moveTo>
                  <a:pt x="0" y="2054225"/>
                </a:moveTo>
                <a:cubicBezTo>
                  <a:pt x="0" y="919708"/>
                  <a:pt x="940172" y="0"/>
                  <a:pt x="2099932" y="0"/>
                </a:cubicBezTo>
                <a:cubicBezTo>
                  <a:pt x="3259692" y="0"/>
                  <a:pt x="4199864" y="919708"/>
                  <a:pt x="4199864" y="2054225"/>
                </a:cubicBezTo>
                <a:cubicBezTo>
                  <a:pt x="4199864" y="3188742"/>
                  <a:pt x="3259692" y="4108450"/>
                  <a:pt x="2099932" y="4108450"/>
                </a:cubicBezTo>
                <a:cubicBezTo>
                  <a:pt x="940172" y="4108450"/>
                  <a:pt x="0" y="3188742"/>
                  <a:pt x="0" y="205422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0807" tIns="333438" rIns="1640807" bIns="341477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800" b="1" kern="1200" dirty="0"/>
          </a:p>
        </p:txBody>
      </p:sp>
      <p:sp>
        <p:nvSpPr>
          <p:cNvPr id="7" name="Forma Livre 5"/>
          <p:cNvSpPr/>
          <p:nvPr/>
        </p:nvSpPr>
        <p:spPr>
          <a:xfrm>
            <a:off x="2552765" y="2017643"/>
            <a:ext cx="4395499" cy="4435693"/>
          </a:xfrm>
          <a:custGeom>
            <a:avLst/>
            <a:gdLst>
              <a:gd name="connsiteX0" fmla="*/ 0 w 3286760"/>
              <a:gd name="connsiteY0" fmla="*/ 1643380 h 3286760"/>
              <a:gd name="connsiteX1" fmla="*/ 1643380 w 3286760"/>
              <a:gd name="connsiteY1" fmla="*/ 0 h 3286760"/>
              <a:gd name="connsiteX2" fmla="*/ 3286760 w 3286760"/>
              <a:gd name="connsiteY2" fmla="*/ 1643380 h 3286760"/>
              <a:gd name="connsiteX3" fmla="*/ 1643380 w 3286760"/>
              <a:gd name="connsiteY3" fmla="*/ 3286760 h 3286760"/>
              <a:gd name="connsiteX4" fmla="*/ 0 w 3286760"/>
              <a:gd name="connsiteY4" fmla="*/ 1643380 h 328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760" h="3286760">
                <a:moveTo>
                  <a:pt x="0" y="1643380"/>
                </a:moveTo>
                <a:cubicBezTo>
                  <a:pt x="0" y="735766"/>
                  <a:pt x="735766" y="0"/>
                  <a:pt x="1643380" y="0"/>
                </a:cubicBezTo>
                <a:cubicBezTo>
                  <a:pt x="2550994" y="0"/>
                  <a:pt x="3286760" y="735766"/>
                  <a:pt x="3286760" y="1643380"/>
                </a:cubicBezTo>
                <a:cubicBezTo>
                  <a:pt x="3286760" y="2550994"/>
                  <a:pt x="2550994" y="3286760"/>
                  <a:pt x="1643380" y="3286760"/>
                </a:cubicBezTo>
                <a:cubicBezTo>
                  <a:pt x="735766" y="3286760"/>
                  <a:pt x="0" y="2550994"/>
                  <a:pt x="0" y="164338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2811" tIns="310998" rIns="1182811" bIns="26117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kern="1200" dirty="0">
              <a:latin typeface="Gill Sans MT" panose="020B0502020104020203" pitchFamily="34" charset="0"/>
            </a:endParaRPr>
          </a:p>
        </p:txBody>
      </p:sp>
      <p:sp>
        <p:nvSpPr>
          <p:cNvPr id="8" name="Forma Livre 6"/>
          <p:cNvSpPr/>
          <p:nvPr/>
        </p:nvSpPr>
        <p:spPr>
          <a:xfrm>
            <a:off x="3075575" y="3126566"/>
            <a:ext cx="3296625" cy="3326770"/>
          </a:xfrm>
          <a:custGeom>
            <a:avLst/>
            <a:gdLst>
              <a:gd name="connsiteX0" fmla="*/ 0 w 2465070"/>
              <a:gd name="connsiteY0" fmla="*/ 1232535 h 2465070"/>
              <a:gd name="connsiteX1" fmla="*/ 1232535 w 2465070"/>
              <a:gd name="connsiteY1" fmla="*/ 0 h 2465070"/>
              <a:gd name="connsiteX2" fmla="*/ 2465070 w 2465070"/>
              <a:gd name="connsiteY2" fmla="*/ 1232535 h 2465070"/>
              <a:gd name="connsiteX3" fmla="*/ 1232535 w 2465070"/>
              <a:gd name="connsiteY3" fmla="*/ 2465070 h 2465070"/>
              <a:gd name="connsiteX4" fmla="*/ 0 w 2465070"/>
              <a:gd name="connsiteY4" fmla="*/ 1232535 h 24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070" h="2465070">
                <a:moveTo>
                  <a:pt x="0" y="1232535"/>
                </a:moveTo>
                <a:cubicBezTo>
                  <a:pt x="0" y="551825"/>
                  <a:pt x="551825" y="0"/>
                  <a:pt x="1232535" y="0"/>
                </a:cubicBezTo>
                <a:cubicBezTo>
                  <a:pt x="1913245" y="0"/>
                  <a:pt x="2465070" y="551825"/>
                  <a:pt x="2465070" y="1232535"/>
                </a:cubicBezTo>
                <a:cubicBezTo>
                  <a:pt x="2465070" y="1913245"/>
                  <a:pt x="1913245" y="2465070"/>
                  <a:pt x="1232535" y="2465070"/>
                </a:cubicBezTo>
                <a:cubicBezTo>
                  <a:pt x="551825" y="2465070"/>
                  <a:pt x="0" y="1913245"/>
                  <a:pt x="0" y="123253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1966" tIns="298673" rIns="771966" bIns="18393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kern="1200" dirty="0">
              <a:latin typeface="Gill Sans MT" panose="020B0502020104020203" pitchFamily="34" charset="0"/>
            </a:endParaRPr>
          </a:p>
        </p:txBody>
      </p:sp>
      <p:sp>
        <p:nvSpPr>
          <p:cNvPr id="9" name="Forma Livre 7"/>
          <p:cNvSpPr/>
          <p:nvPr/>
        </p:nvSpPr>
        <p:spPr>
          <a:xfrm>
            <a:off x="3635896" y="4235490"/>
            <a:ext cx="2197750" cy="2217846"/>
          </a:xfrm>
          <a:custGeom>
            <a:avLst/>
            <a:gdLst>
              <a:gd name="connsiteX0" fmla="*/ 0 w 1643380"/>
              <a:gd name="connsiteY0" fmla="*/ 821690 h 1643380"/>
              <a:gd name="connsiteX1" fmla="*/ 821690 w 1643380"/>
              <a:gd name="connsiteY1" fmla="*/ 0 h 1643380"/>
              <a:gd name="connsiteX2" fmla="*/ 1643380 w 1643380"/>
              <a:gd name="connsiteY2" fmla="*/ 821690 h 1643380"/>
              <a:gd name="connsiteX3" fmla="*/ 821690 w 1643380"/>
              <a:gd name="connsiteY3" fmla="*/ 1643380 h 1643380"/>
              <a:gd name="connsiteX4" fmla="*/ 0 w 1643380"/>
              <a:gd name="connsiteY4" fmla="*/ 821690 h 164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380" h="1643380">
                <a:moveTo>
                  <a:pt x="0" y="821690"/>
                </a:moveTo>
                <a:cubicBezTo>
                  <a:pt x="0" y="367883"/>
                  <a:pt x="367883" y="0"/>
                  <a:pt x="821690" y="0"/>
                </a:cubicBezTo>
                <a:cubicBezTo>
                  <a:pt x="1275497" y="0"/>
                  <a:pt x="1643380" y="367883"/>
                  <a:pt x="1643380" y="821690"/>
                </a:cubicBezTo>
                <a:cubicBezTo>
                  <a:pt x="1643380" y="1275497"/>
                  <a:pt x="1275497" y="1643380"/>
                  <a:pt x="821690" y="1643380"/>
                </a:cubicBezTo>
                <a:cubicBezTo>
                  <a:pt x="367883" y="1643380"/>
                  <a:pt x="0" y="1275497"/>
                  <a:pt x="0" y="821690"/>
                </a:cubicBezTo>
                <a:close/>
              </a:path>
            </a:pathLst>
          </a:custGeom>
          <a:solidFill>
            <a:srgbClr val="34524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59" tIns="524636" rIns="354460" bIns="52463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kern="1200" dirty="0">
              <a:latin typeface="Gill Sans MT" panose="020B05020201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79912" y="49411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Base Nacional Comum Curricular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779912" y="34290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Currículo das Redes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79912" y="229835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PPP da Escola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112474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Plano de aula do Professor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eta para a direita 1"/>
          <p:cNvSpPr/>
          <p:nvPr/>
        </p:nvSpPr>
        <p:spPr bwMode="auto">
          <a:xfrm>
            <a:off x="251520" y="1898923"/>
            <a:ext cx="8569325" cy="161925"/>
          </a:xfrm>
          <a:prstGeom prst="rightArrow">
            <a:avLst>
              <a:gd name="adj1" fmla="val 31502"/>
              <a:gd name="adj2" fmla="val 720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Gill Sans MT" panose="020B0502020104020203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805855" y="1574602"/>
            <a:ext cx="885825" cy="715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18" name="CaixaDeTexto 20"/>
          <p:cNvSpPr txBox="1">
            <a:spLocks noChangeArrowheads="1"/>
          </p:cNvSpPr>
          <p:nvPr/>
        </p:nvSpPr>
        <p:spPr bwMode="auto">
          <a:xfrm>
            <a:off x="939170" y="1631161"/>
            <a:ext cx="647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Abril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2015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0" name="Conector reto 19"/>
          <p:cNvCxnSpPr/>
          <p:nvPr/>
        </p:nvCxnSpPr>
        <p:spPr bwMode="auto">
          <a:xfrm>
            <a:off x="4610795" y="2290564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247997" y="2454077"/>
            <a:ext cx="2163763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 dirty="0" err="1" smtClean="0">
                <a:solidFill>
                  <a:schemeClr val="bg1"/>
                </a:solidFill>
              </a:rPr>
              <a:t>Estudo</a:t>
            </a:r>
            <a:r>
              <a:rPr lang="en-US" sz="1600" dirty="0" smtClean="0">
                <a:solidFill>
                  <a:schemeClr val="bg1"/>
                </a:solidFill>
              </a:rPr>
              <a:t> dos </a:t>
            </a:r>
            <a:r>
              <a:rPr lang="en-US" sz="1600" dirty="0" err="1" smtClean="0">
                <a:solidFill>
                  <a:schemeClr val="bg1"/>
                </a:solidFill>
              </a:rPr>
              <a:t>documentos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curriculares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vigência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estados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988495" y="2454077"/>
            <a:ext cx="1417637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1ª Versão da BNCC</a:t>
            </a:r>
            <a:endParaRPr lang="pt-BR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175820" y="1592064"/>
            <a:ext cx="887412" cy="7143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25" name="CaixaDeTexto 30"/>
          <p:cNvSpPr txBox="1">
            <a:spLocks noChangeArrowheads="1"/>
          </p:cNvSpPr>
          <p:nvPr/>
        </p:nvSpPr>
        <p:spPr bwMode="auto">
          <a:xfrm>
            <a:off x="4298057" y="1773436"/>
            <a:ext cx="64633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2016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725470" y="1620639"/>
            <a:ext cx="887412" cy="7159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27" name="CaixaDeTexto 32"/>
          <p:cNvSpPr txBox="1">
            <a:spLocks noChangeArrowheads="1"/>
          </p:cNvSpPr>
          <p:nvPr/>
        </p:nvSpPr>
        <p:spPr bwMode="auto">
          <a:xfrm>
            <a:off x="7833420" y="1790502"/>
            <a:ext cx="64633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2016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51521" y="3717652"/>
            <a:ext cx="5184576" cy="20156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Portaria 592/2015 do Ministério da Educação institui a Comissão de Especialistas para Elaboração da Proposta da Base Nacional Comum Curricular, composta por 116 especialistas de todos os Estados do Brasil.</a:t>
            </a:r>
          </a:p>
          <a:p>
            <a:pPr lvl="0"/>
            <a:endParaRPr lang="pt-BR" dirty="0" smtClean="0">
              <a:solidFill>
                <a:schemeClr val="bg1"/>
              </a:solidFill>
            </a:endParaRP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Mato Grosso do Sul encaminhou 03 especialistas, sendo 01 da Secretaria de Estado de Educação (Área de Linguagens), 01 da </a:t>
            </a:r>
            <a:r>
              <a:rPr lang="pt-BR" dirty="0" err="1" smtClean="0">
                <a:solidFill>
                  <a:schemeClr val="bg1"/>
                </a:solidFill>
              </a:rPr>
              <a:t>Undime</a:t>
            </a:r>
            <a:r>
              <a:rPr lang="pt-BR" dirty="0" smtClean="0">
                <a:solidFill>
                  <a:schemeClr val="bg1"/>
                </a:solidFill>
              </a:rPr>
              <a:t> - SEMED Costa Rica (Área de Linguagens) e 01 da UFGD (Área de Ciências Humanas).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652120" y="3717032"/>
            <a:ext cx="3217937" cy="20162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Foram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agregadas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mais</a:t>
            </a:r>
            <a:r>
              <a:rPr lang="en-US" dirty="0" smtClean="0">
                <a:solidFill>
                  <a:schemeClr val="bg1"/>
                </a:solidFill>
              </a:rPr>
              <a:t> de 12 </a:t>
            </a:r>
            <a:r>
              <a:rPr lang="en-US" dirty="0" err="1" smtClean="0">
                <a:solidFill>
                  <a:schemeClr val="bg1"/>
                </a:solidFill>
              </a:rPr>
              <a:t>milhões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contribuições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Contando</a:t>
            </a:r>
            <a:r>
              <a:rPr lang="en-US" dirty="0" smtClean="0">
                <a:solidFill>
                  <a:schemeClr val="bg1"/>
                </a:solidFill>
              </a:rPr>
              <a:t> com 45 mil </a:t>
            </a:r>
            <a:r>
              <a:rPr lang="en-US" dirty="0" err="1" smtClean="0">
                <a:solidFill>
                  <a:schemeClr val="bg1"/>
                </a:solidFill>
              </a:rPr>
              <a:t>escolas</a:t>
            </a:r>
            <a:r>
              <a:rPr lang="en-US" dirty="0" smtClean="0">
                <a:solidFill>
                  <a:schemeClr val="bg1"/>
                </a:solidFill>
              </a:rPr>
              <a:t> e 207 mil </a:t>
            </a:r>
            <a:r>
              <a:rPr lang="en-US" dirty="0" err="1" smtClean="0">
                <a:solidFill>
                  <a:schemeClr val="bg1"/>
                </a:solidFill>
              </a:rPr>
              <a:t>professores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cadastrados</a:t>
            </a:r>
            <a:r>
              <a:rPr lang="en-US" dirty="0" smtClean="0">
                <a:solidFill>
                  <a:schemeClr val="bg1"/>
                </a:solidFill>
              </a:rPr>
              <a:t> no portal do MEC,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participaram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enviando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contribuições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BNCC.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1259632" y="2277492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 bwMode="auto">
          <a:xfrm>
            <a:off x="1259632" y="3532882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7524328" y="2493516"/>
            <a:ext cx="1365250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dirty="0" err="1" smtClean="0">
                <a:solidFill>
                  <a:schemeClr val="bg1"/>
                </a:solidFill>
              </a:rPr>
              <a:t>Consulta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Pública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8172400" y="2308746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 bwMode="auto">
          <a:xfrm>
            <a:off x="8172400" y="3532882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hape 388"/>
          <p:cNvSpPr/>
          <p:nvPr/>
        </p:nvSpPr>
        <p:spPr>
          <a:xfrm>
            <a:off x="279900" y="800100"/>
            <a:ext cx="8572500" cy="437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389"/>
          <p:cNvSpPr txBox="1"/>
          <p:nvPr/>
        </p:nvSpPr>
        <p:spPr>
          <a:xfrm>
            <a:off x="323528" y="817600"/>
            <a:ext cx="8528922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bg1"/>
                </a:solidFill>
              </a:rPr>
              <a:t>Cronologia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eta para a direita 1"/>
          <p:cNvSpPr/>
          <p:nvPr/>
        </p:nvSpPr>
        <p:spPr bwMode="auto">
          <a:xfrm>
            <a:off x="251520" y="1898923"/>
            <a:ext cx="8569325" cy="161925"/>
          </a:xfrm>
          <a:prstGeom prst="rightArrow">
            <a:avLst>
              <a:gd name="adj1" fmla="val 31502"/>
              <a:gd name="adj2" fmla="val 720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Gill Sans MT" panose="020B0502020104020203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805855" y="1574602"/>
            <a:ext cx="885825" cy="715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18" name="CaixaDeTexto 20"/>
          <p:cNvSpPr txBox="1">
            <a:spLocks noChangeArrowheads="1"/>
          </p:cNvSpPr>
          <p:nvPr/>
        </p:nvSpPr>
        <p:spPr bwMode="auto">
          <a:xfrm>
            <a:off x="939170" y="176352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2016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0" name="Conector reto 19"/>
          <p:cNvCxnSpPr/>
          <p:nvPr/>
        </p:nvCxnSpPr>
        <p:spPr bwMode="auto">
          <a:xfrm>
            <a:off x="4496743" y="2290564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247997" y="2454077"/>
            <a:ext cx="2163763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2ª Versão da BNCC</a:t>
            </a:r>
            <a:endParaRPr lang="pt-BR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874443" y="2454077"/>
            <a:ext cx="1417637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 dirty="0" err="1" smtClean="0">
                <a:solidFill>
                  <a:schemeClr val="bg1"/>
                </a:solidFill>
              </a:rPr>
              <a:t>Seminários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Estaduais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061768" y="1592064"/>
            <a:ext cx="887412" cy="7143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25" name="CaixaDeTexto 30"/>
          <p:cNvSpPr txBox="1">
            <a:spLocks noChangeArrowheads="1"/>
          </p:cNvSpPr>
          <p:nvPr/>
        </p:nvSpPr>
        <p:spPr bwMode="auto">
          <a:xfrm>
            <a:off x="4184005" y="1773436"/>
            <a:ext cx="64633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2016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077398" y="1620639"/>
            <a:ext cx="887412" cy="7159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27" name="CaixaDeTexto 32"/>
          <p:cNvSpPr txBox="1">
            <a:spLocks noChangeArrowheads="1"/>
          </p:cNvSpPr>
          <p:nvPr/>
        </p:nvSpPr>
        <p:spPr bwMode="auto">
          <a:xfrm>
            <a:off x="7185348" y="1790502"/>
            <a:ext cx="64633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2016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51520" y="3717652"/>
            <a:ext cx="7992888" cy="26636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dirty="0" err="1" smtClean="0"/>
              <a:t>oram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r>
              <a:rPr lang="en-US" dirty="0" smtClean="0"/>
              <a:t> 27 </a:t>
            </a:r>
            <a:r>
              <a:rPr lang="en-US" dirty="0" err="1" smtClean="0"/>
              <a:t>Seminários</a:t>
            </a:r>
            <a:r>
              <a:rPr lang="en-US" dirty="0" smtClean="0"/>
              <a:t> </a:t>
            </a:r>
            <a:r>
              <a:rPr lang="en-US" dirty="0" err="1" smtClean="0"/>
              <a:t>Estaduais</a:t>
            </a:r>
            <a:r>
              <a:rPr lang="en-US" dirty="0" smtClean="0"/>
              <a:t> com </a:t>
            </a:r>
            <a:r>
              <a:rPr lang="en-US" dirty="0" err="1" smtClean="0"/>
              <a:t>mais</a:t>
            </a:r>
            <a:r>
              <a:rPr lang="en-US" dirty="0" smtClean="0"/>
              <a:t> de 9 mil </a:t>
            </a:r>
            <a:r>
              <a:rPr lang="en-US" dirty="0" err="1" smtClean="0"/>
              <a:t>participantes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 algn="just"/>
            <a:r>
              <a:rPr lang="pt-BR" sz="1200" dirty="0" smtClean="0"/>
              <a:t>Em Mato Grosso do Sul foram realizados 2 Seminários regionais, em Dourados e Campo Grande, e 01 Seminário Estadual realizado em Campo Grande em 12 de Julho de 2016 na UEMS. Evento que contou com a participação de representantes do  Conselho Estadual de Educação (</a:t>
            </a:r>
            <a:r>
              <a:rPr lang="pt-BR" sz="1200" b="1" dirty="0" smtClean="0"/>
              <a:t>CEE</a:t>
            </a:r>
            <a:r>
              <a:rPr lang="pt-BR" sz="1200" dirty="0" smtClean="0"/>
              <a:t>), Fórum Estadual de Educação, Fórum Permanente de Educação de Mato Grosso do Sul, Fórum Municipal de Educação de Campo Grande, Instituto Federal de Educação, Ciência e Tecnologia de Mato Grosso do Sul (</a:t>
            </a:r>
            <a:r>
              <a:rPr lang="pt-BR" sz="1200" b="1" dirty="0" smtClean="0"/>
              <a:t>IFMS</a:t>
            </a:r>
            <a:r>
              <a:rPr lang="pt-BR" sz="1200" dirty="0" smtClean="0"/>
              <a:t>), Sindicato dos Estabelecimentos de Ensino de Mato Grosso do Sul (</a:t>
            </a:r>
            <a:r>
              <a:rPr lang="pt-BR" sz="1200" b="1" dirty="0" err="1" smtClean="0"/>
              <a:t>Sinep</a:t>
            </a:r>
            <a:r>
              <a:rPr lang="pt-BR" sz="1200" dirty="0" smtClean="0"/>
              <a:t>), Universidade Estadual de Mato Grosso do Sul (</a:t>
            </a:r>
            <a:r>
              <a:rPr lang="pt-BR" sz="1200" b="1" dirty="0" smtClean="0"/>
              <a:t>UEMS</a:t>
            </a:r>
            <a:r>
              <a:rPr lang="pt-BR" sz="1200" dirty="0" smtClean="0"/>
              <a:t>), </a:t>
            </a:r>
            <a:r>
              <a:rPr lang="pt-BR" sz="1200" dirty="0" err="1" smtClean="0"/>
              <a:t>Univeridade</a:t>
            </a:r>
            <a:r>
              <a:rPr lang="pt-BR" sz="1200" dirty="0" smtClean="0"/>
              <a:t> Federal da Grande Dourados (</a:t>
            </a:r>
            <a:r>
              <a:rPr lang="pt-BR" sz="1200" b="1" dirty="0" smtClean="0"/>
              <a:t>UFGD</a:t>
            </a:r>
            <a:r>
              <a:rPr lang="pt-BR" sz="1200" dirty="0" smtClean="0"/>
              <a:t>), Universidade Federal de Mato Grosso do Sul (</a:t>
            </a:r>
            <a:r>
              <a:rPr lang="pt-BR" sz="1200" b="1" dirty="0" smtClean="0"/>
              <a:t>UFMS</a:t>
            </a:r>
            <a:r>
              <a:rPr lang="pt-BR" sz="1200" dirty="0" smtClean="0"/>
              <a:t>), União dos Dirigentes Municipais de Educação (</a:t>
            </a:r>
            <a:r>
              <a:rPr lang="pt-BR" sz="1200" b="1" dirty="0" err="1" smtClean="0"/>
              <a:t>Undime</a:t>
            </a:r>
            <a:r>
              <a:rPr lang="pt-BR" sz="1200" dirty="0" smtClean="0"/>
              <a:t>), Secretaria Municipal de Educação de Campo Grande (</a:t>
            </a:r>
            <a:r>
              <a:rPr lang="pt-BR" sz="1200" b="1" dirty="0" err="1" smtClean="0"/>
              <a:t>Semed</a:t>
            </a:r>
            <a:r>
              <a:rPr lang="pt-BR" sz="1200" dirty="0" smtClean="0"/>
              <a:t>), Universidade Católica Dom Bosco (</a:t>
            </a:r>
            <a:r>
              <a:rPr lang="pt-BR" sz="1200" b="1" dirty="0" smtClean="0"/>
              <a:t>UCDB</a:t>
            </a:r>
            <a:r>
              <a:rPr lang="pt-BR" sz="1200" dirty="0" smtClean="0"/>
              <a:t>), Federação do Trabalhadores em Educação de Mato Grosso do Sul (</a:t>
            </a:r>
            <a:r>
              <a:rPr lang="pt-BR" sz="1200" b="1" dirty="0" err="1" smtClean="0"/>
              <a:t>Fetems</a:t>
            </a:r>
            <a:r>
              <a:rPr lang="pt-BR" sz="1200" dirty="0" smtClean="0"/>
              <a:t>).</a:t>
            </a:r>
            <a:endParaRPr lang="en-US" sz="1200" dirty="0" smtClean="0"/>
          </a:p>
          <a:p>
            <a:pPr lvl="0"/>
            <a:endParaRPr lang="en-US" dirty="0"/>
          </a:p>
        </p:txBody>
      </p:sp>
      <p:cxnSp>
        <p:nvCxnSpPr>
          <p:cNvPr id="32" name="Conector reto 31"/>
          <p:cNvCxnSpPr/>
          <p:nvPr/>
        </p:nvCxnSpPr>
        <p:spPr bwMode="auto">
          <a:xfrm>
            <a:off x="1259632" y="2277492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 bwMode="auto">
          <a:xfrm>
            <a:off x="4499992" y="3532882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6876256" y="2493516"/>
            <a:ext cx="1365250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dirty="0" err="1" smtClean="0">
                <a:solidFill>
                  <a:schemeClr val="bg1"/>
                </a:solidFill>
              </a:rPr>
              <a:t>Consulta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Pública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7524328" y="2308746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388"/>
          <p:cNvSpPr/>
          <p:nvPr/>
        </p:nvSpPr>
        <p:spPr>
          <a:xfrm>
            <a:off x="279900" y="800100"/>
            <a:ext cx="8572500" cy="437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89"/>
          <p:cNvSpPr txBox="1"/>
          <p:nvPr/>
        </p:nvSpPr>
        <p:spPr>
          <a:xfrm>
            <a:off x="323528" y="817600"/>
            <a:ext cx="8528922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bg1"/>
                </a:solidFill>
              </a:rPr>
              <a:t>Cronologia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eta para a direita 1"/>
          <p:cNvSpPr/>
          <p:nvPr/>
        </p:nvSpPr>
        <p:spPr bwMode="auto">
          <a:xfrm>
            <a:off x="273943" y="1901676"/>
            <a:ext cx="8569325" cy="161925"/>
          </a:xfrm>
          <a:prstGeom prst="rightArrow">
            <a:avLst>
              <a:gd name="adj1" fmla="val 31502"/>
              <a:gd name="adj2" fmla="val 720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Gill Sans MT" panose="020B0502020104020203" pitchFamily="34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81918" y="1613644"/>
            <a:ext cx="885825" cy="715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34" name="CaixaDeTexto 20"/>
          <p:cNvSpPr txBox="1">
            <a:spLocks noChangeArrowheads="1"/>
          </p:cNvSpPr>
          <p:nvPr/>
        </p:nvSpPr>
        <p:spPr bwMode="auto">
          <a:xfrm>
            <a:off x="715233" y="1687393"/>
            <a:ext cx="647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Abril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2017</a:t>
            </a:r>
            <a:endParaRPr lang="pt-BR" altLang="pt-BR" sz="1800" dirty="0">
              <a:solidFill>
                <a:schemeClr val="bg1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6" name="Conector reto 35"/>
          <p:cNvCxnSpPr/>
          <p:nvPr/>
        </p:nvCxnSpPr>
        <p:spPr bwMode="auto">
          <a:xfrm>
            <a:off x="4633218" y="2329606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354905" y="2493119"/>
            <a:ext cx="1320800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3ª Versão da BNCC</a:t>
            </a:r>
            <a:endParaRPr lang="pt-BR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761430" y="2493119"/>
            <a:ext cx="2163763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Análise no CNE –</a:t>
            </a:r>
          </a:p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Audiências Públicas </a:t>
            </a:r>
            <a:b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nas 5 regiões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4010918" y="2493119"/>
            <a:ext cx="1417637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Homologação </a:t>
            </a:r>
            <a:b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da BNCC</a:t>
            </a:r>
          </a:p>
        </p:txBody>
      </p:sp>
      <p:sp>
        <p:nvSpPr>
          <p:cNvPr id="40" name="Elipse 39"/>
          <p:cNvSpPr/>
          <p:nvPr/>
        </p:nvSpPr>
        <p:spPr>
          <a:xfrm>
            <a:off x="4198243" y="1631106"/>
            <a:ext cx="887412" cy="7143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41" name="CaixaDeTexto 30"/>
          <p:cNvSpPr txBox="1">
            <a:spLocks noChangeArrowheads="1"/>
          </p:cNvSpPr>
          <p:nvPr/>
        </p:nvSpPr>
        <p:spPr bwMode="auto">
          <a:xfrm>
            <a:off x="4320480" y="166603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Final</a:t>
            </a:r>
            <a:br>
              <a:rPr lang="pt-BR" altLang="pt-BR" sz="180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pt-BR" altLang="pt-BR" sz="180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2017</a:t>
            </a:r>
          </a:p>
        </p:txBody>
      </p:sp>
      <p:sp>
        <p:nvSpPr>
          <p:cNvPr id="42" name="Elipse 41"/>
          <p:cNvSpPr/>
          <p:nvPr/>
        </p:nvSpPr>
        <p:spPr>
          <a:xfrm>
            <a:off x="7747893" y="1659681"/>
            <a:ext cx="887412" cy="7159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00" dirty="0">
              <a:latin typeface="Gill Sans MT" panose="020B0502020104020203" pitchFamily="34" charset="0"/>
            </a:endParaRPr>
          </a:p>
        </p:txBody>
      </p:sp>
      <p:sp>
        <p:nvSpPr>
          <p:cNvPr id="43" name="CaixaDeTexto 32"/>
          <p:cNvSpPr txBox="1">
            <a:spLocks noChangeArrowheads="1"/>
          </p:cNvSpPr>
          <p:nvPr/>
        </p:nvSpPr>
        <p:spPr bwMode="auto">
          <a:xfrm>
            <a:off x="7855843" y="1829544"/>
            <a:ext cx="652462" cy="368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2019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8190805" y="2359769"/>
            <a:ext cx="19050" cy="12700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1761430" y="3645644"/>
            <a:ext cx="5673725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Preparação para </a:t>
            </a:r>
            <a:b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Implementação nas redes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7527230" y="3645644"/>
            <a:ext cx="1365250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  <a:t>BNCC na </a:t>
            </a:r>
            <a:b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  <a:t>sala de aula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70880" y="3629868"/>
            <a:ext cx="1320800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Entrega da BNCC ao CNE</a:t>
            </a:r>
          </a:p>
        </p:txBody>
      </p:sp>
      <p:cxnSp>
        <p:nvCxnSpPr>
          <p:cNvPr id="48" name="Conector reto 47"/>
          <p:cNvCxnSpPr/>
          <p:nvPr/>
        </p:nvCxnSpPr>
        <p:spPr bwMode="auto">
          <a:xfrm>
            <a:off x="1043608" y="2293590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 bwMode="auto">
          <a:xfrm>
            <a:off x="1043608" y="3517726"/>
            <a:ext cx="0" cy="1841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hape 388"/>
          <p:cNvSpPr/>
          <p:nvPr/>
        </p:nvSpPr>
        <p:spPr>
          <a:xfrm>
            <a:off x="279900" y="800100"/>
            <a:ext cx="8572500" cy="437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389"/>
          <p:cNvSpPr txBox="1"/>
          <p:nvPr/>
        </p:nvSpPr>
        <p:spPr>
          <a:xfrm>
            <a:off x="323528" y="817600"/>
            <a:ext cx="8528922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bg1"/>
                </a:solidFill>
              </a:rPr>
              <a:t>Cronologia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279900" y="800100"/>
            <a:ext cx="8572500" cy="437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1504550" y="817600"/>
            <a:ext cx="73479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Implantação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</a:t>
            </a:r>
            <a:r>
              <a:rPr lang="en-US" dirty="0">
                <a:solidFill>
                  <a:schemeClr val="bg1"/>
                </a:solidFill>
              </a:rPr>
              <a:t> Base </a:t>
            </a:r>
            <a:r>
              <a:rPr lang="en-US" dirty="0" err="1">
                <a:solidFill>
                  <a:schemeClr val="bg1"/>
                </a:solidFill>
              </a:rPr>
              <a:t>Nacional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Comum</a:t>
            </a:r>
            <a:r>
              <a:rPr lang="en-US" dirty="0">
                <a:solidFill>
                  <a:schemeClr val="bg1"/>
                </a:solidFill>
              </a:rPr>
              <a:t> Curricular </a:t>
            </a:r>
            <a:r>
              <a:rPr lang="en-US" dirty="0" err="1">
                <a:solidFill>
                  <a:schemeClr val="bg1"/>
                </a:solidFill>
              </a:rPr>
              <a:t>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Redes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Grosso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Sul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eta para Baixo 305"/>
          <p:cNvSpPr/>
          <p:nvPr/>
        </p:nvSpPr>
        <p:spPr>
          <a:xfrm rot="16200000">
            <a:off x="3992794" y="-1368435"/>
            <a:ext cx="1190995" cy="867354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54949" y="3451034"/>
            <a:ext cx="2952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Base na sala de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aula!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6388" y="3451034"/>
            <a:ext cx="2952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Revisão/construção 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dos currículos em si;</a:t>
            </a: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Formação dos professores;</a:t>
            </a: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Ajustes dos materiais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didáticos;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Ajustes das avaliações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locais.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504" y="3451034"/>
            <a:ext cx="2695815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Formação inicial da equipe técnica da secretaria;</a:t>
            </a: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Planejamento detalhado da implementação na rede;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Comunicação para engajamento  dos profissionais das 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redes;</a:t>
            </a: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Preparação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técnica para 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revisão dos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currículos.</a:t>
            </a:r>
          </a:p>
          <a:p>
            <a:pPr marL="177800" indent="-1778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Envolvimento dos Conselhos de Educação.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88229" y="2758055"/>
            <a:ext cx="73609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67773" y="2758055"/>
            <a:ext cx="73609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85651" y="2758055"/>
            <a:ext cx="73609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>
                <a:solidFill>
                  <a:schemeClr val="bg1"/>
                </a:solidFill>
              </a:rPr>
              <a:t>2017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2923670" y="3429000"/>
            <a:ext cx="0" cy="1800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5994320" y="3429000"/>
            <a:ext cx="0" cy="1800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268918" y="2276872"/>
            <a:ext cx="7759466" cy="30777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altLang="pt-BR" sz="1400" dirty="0" smtClean="0">
                <a:solidFill>
                  <a:schemeClr val="accent3">
                    <a:lumMod val="50000"/>
                  </a:schemeClr>
                </a:solidFill>
              </a:rPr>
              <a:t>Macro atividades que devem ser realizadas pelas redes, por ano, para implementar a base:</a:t>
            </a:r>
            <a:endParaRPr lang="pt-BR" altLang="pt-B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279900" y="800100"/>
            <a:ext cx="8572500" cy="437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1504550" y="817600"/>
            <a:ext cx="73479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Implantação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</a:t>
            </a:r>
            <a:r>
              <a:rPr lang="en-US" dirty="0">
                <a:solidFill>
                  <a:schemeClr val="bg1"/>
                </a:solidFill>
              </a:rPr>
              <a:t> Base </a:t>
            </a:r>
            <a:r>
              <a:rPr lang="en-US" dirty="0" err="1">
                <a:solidFill>
                  <a:schemeClr val="bg1"/>
                </a:solidFill>
              </a:rPr>
              <a:t>Nacional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Comum</a:t>
            </a:r>
            <a:r>
              <a:rPr lang="en-US" dirty="0">
                <a:solidFill>
                  <a:schemeClr val="bg1"/>
                </a:solidFill>
              </a:rPr>
              <a:t> Curricular </a:t>
            </a:r>
            <a:r>
              <a:rPr lang="en-US" dirty="0" err="1">
                <a:solidFill>
                  <a:schemeClr val="bg1"/>
                </a:solidFill>
              </a:rPr>
              <a:t>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Redes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Grosso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Sul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279900" y="2204864"/>
            <a:ext cx="8572500" cy="3254698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Os </a:t>
            </a:r>
            <a:r>
              <a:rPr lang="en-US" sz="2200" dirty="0" err="1">
                <a:solidFill>
                  <a:schemeClr val="bg1"/>
                </a:solidFill>
              </a:rPr>
              <a:t>Conselhos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Estadual</a:t>
            </a:r>
            <a:r>
              <a:rPr lang="en-US" sz="2200" dirty="0">
                <a:solidFill>
                  <a:schemeClr val="bg1"/>
                </a:solidFill>
              </a:rPr>
              <a:t> e </a:t>
            </a:r>
            <a:r>
              <a:rPr lang="en-US" sz="2200" dirty="0" smtClean="0">
                <a:solidFill>
                  <a:schemeClr val="bg1"/>
                </a:solidFill>
              </a:rPr>
              <a:t>Municipal </a:t>
            </a:r>
            <a:r>
              <a:rPr lang="en-US" sz="2200" dirty="0" err="1">
                <a:solidFill>
                  <a:schemeClr val="bg1"/>
                </a:solidFill>
              </a:rPr>
              <a:t>terão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papel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preponderante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construção</a:t>
            </a:r>
            <a:r>
              <a:rPr lang="en-US" sz="2200" dirty="0">
                <a:solidFill>
                  <a:schemeClr val="bg1"/>
                </a:solidFill>
              </a:rPr>
              <a:t> de </a:t>
            </a:r>
            <a:r>
              <a:rPr lang="en-US" sz="2200" dirty="0" err="1">
                <a:solidFill>
                  <a:schemeClr val="bg1"/>
                </a:solidFill>
              </a:rPr>
              <a:t>uma</a:t>
            </a:r>
            <a:r>
              <a:rPr lang="en-US" sz="2200" dirty="0">
                <a:solidFill>
                  <a:schemeClr val="bg1"/>
                </a:solidFill>
              </a:rPr>
              <a:t> base </a:t>
            </a:r>
            <a:r>
              <a:rPr lang="en-US" sz="2200" dirty="0" err="1">
                <a:solidFill>
                  <a:schemeClr val="bg1"/>
                </a:solidFill>
              </a:rPr>
              <a:t>diversificada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respeite</a:t>
            </a:r>
            <a:r>
              <a:rPr lang="en-US" sz="2200" dirty="0">
                <a:solidFill>
                  <a:schemeClr val="bg1"/>
                </a:solidFill>
              </a:rPr>
              <a:t> as </a:t>
            </a:r>
            <a:r>
              <a:rPr lang="en-US" sz="2200" dirty="0" err="1">
                <a:solidFill>
                  <a:schemeClr val="bg1"/>
                </a:solidFill>
              </a:rPr>
              <a:t>especificidades</a:t>
            </a:r>
            <a:r>
              <a:rPr lang="en-US" sz="2200" dirty="0">
                <a:solidFill>
                  <a:schemeClr val="bg1"/>
                </a:solidFill>
              </a:rPr>
              <a:t> do </a:t>
            </a:r>
            <a:r>
              <a:rPr lang="en-US" sz="2200" dirty="0" err="1">
                <a:solidFill>
                  <a:schemeClr val="bg1"/>
                </a:solidFill>
              </a:rPr>
              <a:t>Mato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Grosso</a:t>
            </a:r>
            <a:r>
              <a:rPr lang="en-US" sz="2200" dirty="0">
                <a:solidFill>
                  <a:schemeClr val="bg1"/>
                </a:solidFill>
              </a:rPr>
              <a:t> do </a:t>
            </a:r>
            <a:r>
              <a:rPr lang="en-US" sz="2200" dirty="0" err="1">
                <a:solidFill>
                  <a:schemeClr val="bg1"/>
                </a:solidFill>
              </a:rPr>
              <a:t>Sul</a:t>
            </a:r>
            <a:r>
              <a:rPr lang="en-US" sz="2200" dirty="0">
                <a:solidFill>
                  <a:schemeClr val="bg1"/>
                </a:solidFill>
              </a:rPr>
              <a:t> e </a:t>
            </a:r>
            <a:r>
              <a:rPr lang="en-US" sz="2200" dirty="0" err="1">
                <a:solidFill>
                  <a:schemeClr val="bg1"/>
                </a:solidFill>
              </a:rPr>
              <a:t>seus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municípios</a:t>
            </a:r>
            <a:r>
              <a:rPr lang="en-US" sz="2200" dirty="0">
                <a:solidFill>
                  <a:schemeClr val="bg1"/>
                </a:solidFill>
              </a:rPr>
              <a:t>, com vistas a </a:t>
            </a:r>
            <a:r>
              <a:rPr lang="en-US" sz="2200" dirty="0" err="1">
                <a:solidFill>
                  <a:schemeClr val="bg1"/>
                </a:solidFill>
              </a:rPr>
              <a:t>garantir</a:t>
            </a:r>
            <a:r>
              <a:rPr lang="en-US" sz="2200" dirty="0">
                <a:solidFill>
                  <a:schemeClr val="bg1"/>
                </a:solidFill>
              </a:rPr>
              <a:t> a </a:t>
            </a:r>
            <a:r>
              <a:rPr lang="en-US" sz="2200" dirty="0" err="1">
                <a:solidFill>
                  <a:schemeClr val="bg1"/>
                </a:solidFill>
              </a:rPr>
              <a:t>isonomia</a:t>
            </a:r>
            <a:r>
              <a:rPr lang="en-US" sz="2200" dirty="0">
                <a:solidFill>
                  <a:schemeClr val="bg1"/>
                </a:solidFill>
              </a:rPr>
              <a:t> do </a:t>
            </a:r>
            <a:r>
              <a:rPr lang="en-US" sz="2200" dirty="0" err="1">
                <a:solidFill>
                  <a:schemeClr val="bg1"/>
                </a:solidFill>
              </a:rPr>
              <a:t>desenvolvimento</a:t>
            </a:r>
            <a:r>
              <a:rPr lang="en-US" sz="2200" dirty="0">
                <a:solidFill>
                  <a:schemeClr val="bg1"/>
                </a:solidFill>
              </a:rPr>
              <a:t> curricular de </a:t>
            </a:r>
            <a:r>
              <a:rPr lang="en-US" sz="2200" dirty="0" err="1">
                <a:solidFill>
                  <a:schemeClr val="bg1"/>
                </a:solidFill>
              </a:rPr>
              <a:t>nossos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alunos</a:t>
            </a:r>
            <a:r>
              <a:rPr lang="en-US" sz="2200" dirty="0">
                <a:solidFill>
                  <a:schemeClr val="bg1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668700" y="3968975"/>
            <a:ext cx="7806600" cy="15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Núcleo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26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Implementação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6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da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                  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   Base </a:t>
            </a:r>
            <a:r>
              <a:rPr lang="en-US" sz="26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Nacional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6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Comum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Curricular</a:t>
            </a: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Parque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dos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Poderes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Bloco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V - 1º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Andar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Secretaria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de Estado de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Educação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- Campo Grande-MS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telefone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: (67) 3318-2276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e-mail: nib.sed@gmail.com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accent3">
                  <a:lumMod val="50000"/>
                </a:schemeClr>
              </a:solidFill>
              <a:highlight>
                <a:srgbClr val="FFFBD6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endParaRPr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668700" y="768575"/>
            <a:ext cx="7806600" cy="15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Obrigado!</a:t>
            </a:r>
          </a:p>
          <a:p>
            <a:pPr lvl="0" algn="ctr" rtl="0">
              <a:spcBef>
                <a:spcPts val="0"/>
              </a:spcBef>
              <a:buNone/>
            </a:pPr>
            <a:endParaRPr sz="4800" dirty="0">
              <a:solidFill>
                <a:srgbClr val="007C3C"/>
              </a:solidFill>
              <a:highlight>
                <a:srgbClr val="FFFBD6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 sz="4800" dirty="0"/>
          </a:p>
        </p:txBody>
      </p:sp>
      <p:pic>
        <p:nvPicPr>
          <p:cNvPr id="400" name="Shape 400" descr="logo BNCC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603" y="2378702"/>
            <a:ext cx="2654783" cy="15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logo BNC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937" y="871537"/>
            <a:ext cx="328612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logo BNCC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489" y="1404949"/>
            <a:ext cx="3537025" cy="21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668700" y="3664175"/>
            <a:ext cx="7806600" cy="15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Núcleo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Implementação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da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                        Base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Nacional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Comum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 Curricular</a:t>
            </a:r>
          </a:p>
          <a:p>
            <a:pPr lvl="0" algn="ctr" rtl="0">
              <a:spcBef>
                <a:spcPts val="0"/>
              </a:spcBef>
              <a:buNone/>
            </a:pPr>
            <a:endParaRPr sz="3800" b="1" dirty="0">
              <a:solidFill>
                <a:schemeClr val="accent3">
                  <a:lumMod val="5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  <a:highlight>
                <a:srgbClr val="FFFBD6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 descr="Este vídeo apresenta a Base Nacional Comum Curricular (BNCC), que estabelece os direitos, os conhecimentos, as competências e os objetivos de aprendizagem para todas as crianças e adolescentes brasileiros desde a Educação Infantil até o Ensino Médio. Ela será referência obrigatória para a elaboração dos currículos nos estados, nos municípios, na rede federal e nas escolas particulares.   Saiba mais basenacionalcomum.mec.gov.br">
            <a:hlinkClick r:id="rId4"/>
          </p:cNvPr>
          <p:cNvSpPr/>
          <p:nvPr/>
        </p:nvSpPr>
        <p:spPr>
          <a:xfrm>
            <a:off x="1628050" y="1304479"/>
            <a:ext cx="6061924" cy="4546432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0" y="944725"/>
            <a:ext cx="91440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O que é a Base Nacional Comum Curricular?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85200" y="23657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A Base Nacional Comum Curricular (BNCC) é um documento de caráter normativo que define o conjunto orgânico e progressivo de aprendizagens essenciais que todos os alunos devem desenvolver ao longo das etapas e modalidades da Educação Básica.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0" y="944725"/>
            <a:ext cx="91440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Marcos Legais que embasam a BNCC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85200" y="16799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800" b="1">
                <a:solidFill>
                  <a:srgbClr val="274E13"/>
                </a:solidFill>
              </a:rPr>
              <a:t>A Constituição Federal de 1988, em seu Artigo 205:</a:t>
            </a:r>
          </a:p>
          <a:p>
            <a:pPr lvl="0" algn="just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274E13"/>
                </a:solidFill>
              </a:rPr>
              <a:t>“a educação, direito de todos e dever do Estado e da família, será promovida e incentivada com a colaboração da sociedade, visando ao pleno desenvolvimento da pessoa, seu preparo para o exercício da cidadania e sua qualificação para o trabalho.” (BRASIL, 1988)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85200" y="41945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800" b="1">
                <a:solidFill>
                  <a:srgbClr val="274E13"/>
                </a:solidFill>
              </a:rPr>
              <a:t>A Constituição Federal de 1988, em seu Artigo 210:</a:t>
            </a:r>
          </a:p>
          <a:p>
            <a:pPr lvl="0" algn="just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274E13"/>
                </a:solidFill>
              </a:rPr>
              <a:t>“serão fixados conteúdos mínimos para o ensino fundamental, de maneira a assegurar formação básica comum e respeito aos valores culturais e artísticos, nacionais e regionais” (BRASIL, 1988).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0" y="944725"/>
            <a:ext cx="91440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Marcos Legais que embasam a BNCC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85200" y="15275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800" b="1">
                <a:solidFill>
                  <a:srgbClr val="274E13"/>
                </a:solidFill>
              </a:rPr>
              <a:t> a LDB, no Inciso IV de seu Artigo 9º:</a:t>
            </a:r>
          </a:p>
          <a:p>
            <a:pPr lvl="0" algn="just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274E13"/>
                </a:solidFill>
              </a:rPr>
              <a:t>“estabelecer, em colaboração com os Estados, o Distrito Federal e os Municípios, competências e diretrizes; para a Educação Infantil, o Ensino Fundamental e o Ensino Médio, que nortearão os currículos e seus conteúdos mínimos, de modo a assegurar formação básica comum.” (BRASIL, 1996; ênfase adicionada)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85200" y="40421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800" b="1">
                <a:solidFill>
                  <a:srgbClr val="274E13"/>
                </a:solidFill>
              </a:rPr>
              <a:t> Já o Artigo 26 da LDB, determina que:</a:t>
            </a:r>
          </a:p>
          <a:p>
            <a:pPr lvl="0" algn="just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274E13"/>
                </a:solidFill>
              </a:rPr>
              <a:t>“os currículos da Educação Infantil, do Ensino Fundamental e do Ensino Médio devem ter base nacional comum, a ser complementada, em cada sistema de ensino e em cada estabelecimento escolar, por uma parte diversificada, exigida pelas características regionais e locais da sociedade, da cultura, da economia e dos educandos.” (BRASIL, 1996; ênfase adicionada)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0" y="944725"/>
            <a:ext cx="91440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D9EAD3"/>
                </a:solidFill>
              </a:rPr>
              <a:t>Marcos Legais que embasam a BNCC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85200" y="23657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 </a:t>
            </a:r>
            <a:r>
              <a:rPr lang="en-US" sz="2400" b="1">
                <a:solidFill>
                  <a:srgbClr val="D9EAD3"/>
                </a:solidFill>
              </a:rPr>
              <a:t>Já o Artigo 26 da LDB, determina que:</a:t>
            </a:r>
          </a:p>
          <a:p>
            <a:pPr lvl="0" algn="just" rtl="0">
              <a:spcBef>
                <a:spcPts val="0"/>
              </a:spcBef>
              <a:buNone/>
            </a:pPr>
            <a:endParaRPr sz="2400" b="1">
              <a:solidFill>
                <a:srgbClr val="D9EAD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2400" b="1" i="1">
                <a:solidFill>
                  <a:srgbClr val="D9EAD3"/>
                </a:solidFill>
              </a:rPr>
              <a:t>“os currículos da Educação Infantil, do Ensino Fundamental e do Ensino Médio </a:t>
            </a:r>
            <a:r>
              <a:rPr lang="en-US" sz="2400" b="1" i="1">
                <a:solidFill>
                  <a:srgbClr val="274E13"/>
                </a:solidFill>
              </a:rPr>
              <a:t>devem ter base nacional comum, a ser complementada, em cada sistema de ensino e em cada estabelecimento escolar, por uma parte diversificada</a:t>
            </a:r>
            <a:r>
              <a:rPr lang="en-US" sz="2400" b="1" i="1">
                <a:solidFill>
                  <a:srgbClr val="B6D7A8"/>
                </a:solidFill>
              </a:rPr>
              <a:t>, </a:t>
            </a:r>
            <a:r>
              <a:rPr lang="en-US" sz="2400" b="1" i="1">
                <a:solidFill>
                  <a:srgbClr val="D9EAD3"/>
                </a:solidFill>
              </a:rPr>
              <a:t>exigida pelas características regionais e locais da sociedade, da cultura, da economia e dos educandos.” (BRASIL, 1996; ênfase adicionada)</a:t>
            </a:r>
          </a:p>
        </p:txBody>
      </p:sp>
      <p:sp>
        <p:nvSpPr>
          <p:cNvPr id="86" name="Shape 86"/>
          <p:cNvSpPr/>
          <p:nvPr/>
        </p:nvSpPr>
        <p:spPr>
          <a:xfrm>
            <a:off x="1925225" y="830825"/>
            <a:ext cx="4811100" cy="2151900"/>
          </a:xfrm>
          <a:prstGeom prst="wedgeRoundRectCallout">
            <a:avLst>
              <a:gd name="adj1" fmla="val 31438"/>
              <a:gd name="adj2" fmla="val 83747"/>
              <a:gd name="adj3" fmla="val 0"/>
            </a:avLst>
          </a:pr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213825" y="905725"/>
            <a:ext cx="4233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</a:rPr>
              <a:t>As competências e diretrizes são comuns, os currículos são diversos.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99800"/>
            <a:ext cx="9144000" cy="57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11175" y="0"/>
            <a:ext cx="2149686" cy="682290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0" y="87474"/>
            <a:ext cx="1830250" cy="5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0" y="944725"/>
            <a:ext cx="91440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274E13"/>
                </a:solidFill>
              </a:rPr>
              <a:t>Marcos Legais que embasam a BNCC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85200" y="1908500"/>
            <a:ext cx="7773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800" b="1">
                <a:solidFill>
                  <a:srgbClr val="274E13"/>
                </a:solidFill>
              </a:rPr>
              <a:t> a Lei nº 13.005/2014 promulgou o Plano Nacional de Educação (PNE), que reitera:</a:t>
            </a:r>
          </a:p>
          <a:p>
            <a:pPr lvl="0" algn="just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274E13"/>
                </a:solidFill>
              </a:rPr>
              <a:t>“estabelecer e implantar, mediante pactuação interfederativa [União, Estados, Distrito Federal e Municípios], diretrizes pedagógicas para a educação básica e a base nacional comum dos currículos, com direitos e objetivos de aprendizagem e desenvolvimento dos(as) alunos(as) para cada ano do Ensino Fundamental e Médio, respeitadas as diversidades regional, estadual e local” (BRASIL, 2014; ênfase adicionada)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1149</Words>
  <Application>Microsoft Office PowerPoint</Application>
  <PresentationFormat>Apresentação na tela (4:3)</PresentationFormat>
  <Paragraphs>96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Ubuntu</vt:lpstr>
      <vt:lpstr>Gill Sans MT</vt:lpstr>
      <vt:lpstr>MS PGothic</vt:lpstr>
      <vt:lpstr>Calibri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 Terezinha Cancelli Oliveira</dc:creator>
  <cp:lastModifiedBy>scoliveira</cp:lastModifiedBy>
  <cp:revision>11</cp:revision>
  <dcterms:modified xsi:type="dcterms:W3CDTF">2017-06-19T15:13:20Z</dcterms:modified>
</cp:coreProperties>
</file>