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3" r:id="rId5"/>
    <p:sldId id="274" r:id="rId6"/>
    <p:sldId id="261" r:id="rId7"/>
    <p:sldId id="262" r:id="rId8"/>
    <p:sldId id="263" r:id="rId9"/>
    <p:sldId id="275" r:id="rId10"/>
    <p:sldId id="276" r:id="rId11"/>
    <p:sldId id="264" r:id="rId12"/>
    <p:sldId id="266" r:id="rId13"/>
    <p:sldId id="268" r:id="rId14"/>
    <p:sldId id="269" r:id="rId15"/>
    <p:sldId id="270" r:id="rId16"/>
    <p:sldId id="272" r:id="rId17"/>
    <p:sldId id="265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1093FEB-F109-4EF2-B11B-BD3DE36CF83F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EB1B1EC-6DF6-4E3F-9CED-A9E896CE5608}" type="datetimeFigureOut">
              <a:rPr lang="pt-BR" smtClean="0"/>
              <a:t>17/03/2016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1-2014/2012/Lei/L12764.htm#art3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7906072" cy="3734271"/>
          </a:xfrm>
        </p:spPr>
        <p:txBody>
          <a:bodyPr/>
          <a:lstStyle/>
          <a:p>
            <a:r>
              <a:rPr lang="pt-BR" dirty="0" smtClean="0"/>
              <a:t>POLÍTICA DE APOIO NA  EDUCAÇÃO ESPECIAL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4572000"/>
            <a:ext cx="7848872" cy="1066800"/>
          </a:xfrm>
        </p:spPr>
        <p:txBody>
          <a:bodyPr>
            <a:normAutofit fontScale="85000" lnSpcReduction="20000"/>
          </a:bodyPr>
          <a:lstStyle/>
          <a:p>
            <a:r>
              <a:rPr lang="pt-BR" sz="2800" b="1" dirty="0" err="1" smtClean="0"/>
              <a:t>Profª</a:t>
            </a:r>
            <a:r>
              <a:rPr lang="pt-BR" sz="2800" b="1" dirty="0" smtClean="0"/>
              <a:t>  me  Adriana </a:t>
            </a:r>
            <a:r>
              <a:rPr lang="pt-BR" sz="2800" b="1" dirty="0" err="1" smtClean="0"/>
              <a:t>Buytendorp</a:t>
            </a:r>
            <a:endParaRPr lang="pt-BR" sz="2800" b="1" dirty="0" smtClean="0"/>
          </a:p>
          <a:p>
            <a:r>
              <a:rPr lang="pt-BR" sz="2800" b="1" smtClean="0"/>
              <a:t>Coordenadora da </a:t>
            </a:r>
            <a:r>
              <a:rPr lang="pt-BR" sz="2800" b="1" dirty="0" smtClean="0"/>
              <a:t>Coordenadoria De Políticas Para </a:t>
            </a:r>
            <a:r>
              <a:rPr lang="pt-BR" sz="2800" b="1" smtClean="0"/>
              <a:t>Educação Especial- COPESP/SUPED/SED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539192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/>
              <a:t>diferentes possibilidades para o desenvolvimento de sua aprendizagem, mediadas quando necessário, por recursos humanos e materiais de tecnologia </a:t>
            </a:r>
            <a:r>
              <a:rPr lang="pt-BR" sz="3200" dirty="0" err="1"/>
              <a:t>Assistiva</a:t>
            </a:r>
            <a:r>
              <a:rPr lang="pt-BR" sz="3200" dirty="0"/>
              <a:t> que privilegiem a Comunicação  Alternativa por meio de símbolos e </a:t>
            </a:r>
            <a:r>
              <a:rPr lang="pt-BR" sz="3200" dirty="0" smtClean="0"/>
              <a:t>imagens.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27227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476672"/>
            <a:ext cx="8019183" cy="550502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O decreto  Nº 8368 de 02 de dezembro de 2014 que regulamenta a Lei n</a:t>
            </a:r>
            <a:r>
              <a:rPr lang="pt-BR" sz="2800" strike="sngStrike" dirty="0"/>
              <a:t>º</a:t>
            </a:r>
            <a:r>
              <a:rPr lang="pt-BR" sz="2800" dirty="0"/>
              <a:t> 12.764,  em seu artigo 4º parágrafo 2º regulamenta o parágrafo único do artigo 3º da lei 12764, apontando </a:t>
            </a:r>
            <a:r>
              <a:rPr lang="pt-BR" sz="2800" dirty="0" smtClean="0"/>
              <a:t>que</a:t>
            </a:r>
            <a:r>
              <a:rPr lang="pt-BR" sz="2800" dirty="0"/>
              <a:t>: </a:t>
            </a:r>
          </a:p>
          <a:p>
            <a:pPr algn="just"/>
            <a:r>
              <a:rPr lang="pt-BR" sz="2800" dirty="0"/>
              <a:t>Caso seja comprovada a necessidade de apoio às atividades de comunicação, interação social, locomoção, alimentação e cuidados pessoais, a instituição de ensino em que a pessoa com transtorno do espectro autista ou com outra deficiência estiver </a:t>
            </a:r>
            <a:r>
              <a:rPr lang="pt-BR" sz="2800" b="1" dirty="0"/>
              <a:t>matriculada disponibilizará acompanhante especializado no contexto escolar</a:t>
            </a:r>
            <a:r>
              <a:rPr lang="pt-BR" sz="2800" dirty="0"/>
              <a:t>, nos termos do </a:t>
            </a:r>
            <a:r>
              <a:rPr lang="pt-BR" sz="2800" u="sng" dirty="0">
                <a:hlinkClick r:id="rId2"/>
              </a:rPr>
              <a:t>parágrafo único do art. 3</a:t>
            </a:r>
            <a:r>
              <a:rPr lang="pt-BR" sz="2800" u="sng" baseline="30000" dirty="0">
                <a:hlinkClick r:id="rId2"/>
              </a:rPr>
              <a:t>o</a:t>
            </a:r>
            <a:r>
              <a:rPr lang="pt-BR" sz="2800" u="sng" dirty="0">
                <a:hlinkClick r:id="rId2"/>
              </a:rPr>
              <a:t> da Lei n</a:t>
            </a:r>
            <a:r>
              <a:rPr lang="pt-BR" sz="2800" u="sng" baseline="30000" dirty="0">
                <a:hlinkClick r:id="rId2"/>
              </a:rPr>
              <a:t>o</a:t>
            </a:r>
            <a:r>
              <a:rPr lang="pt-BR" sz="2800" u="sng" dirty="0">
                <a:hlinkClick r:id="rId2"/>
              </a:rPr>
              <a:t> 12.764, de 2012</a:t>
            </a:r>
            <a:r>
              <a:rPr lang="pt-BR" sz="2800" dirty="0"/>
              <a:t>.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82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20688"/>
            <a:ext cx="7947175" cy="5361012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A Lei 13.146 de 06 de julho de 2015 que institui a Lei Brasileira de Inclusão da Pessoa com Deficiência (Estatuto da Pessoa com Deficiência) , no capítulo IV do Direito à Educação, no artigo 28 que incumbe o poder público assegurar, criar, desenvolver, implementar, incentivar, acompanhar e avaliar, no inciso XVII dispõem sobre "oferta de </a:t>
            </a:r>
            <a:r>
              <a:rPr lang="pt-BR" sz="3200" b="1" dirty="0"/>
              <a:t>profissionais de apoio escolar</a:t>
            </a:r>
            <a:r>
              <a:rPr lang="pt-BR" sz="3200" dirty="0"/>
              <a:t>". </a:t>
            </a:r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8296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836712"/>
            <a:ext cx="7875167" cy="5144988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Segundo a CDPD, em seu art.1º,</a:t>
            </a:r>
          </a:p>
          <a:p>
            <a:pPr algn="just"/>
            <a:r>
              <a:rPr lang="pt-BR" sz="3200" dirty="0"/>
              <a:t>[...] a deficiência é um conceito em evolução e resulta da interação entre pessoas com deficiência e as barreiras existentes, devido às atitudes e ao ambiente que impedem a plena e efetiva participação dessas pessoas na sociedade em igualdade de oportunidades com as demais pessoas.</a:t>
            </a:r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4895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31151" cy="1119336"/>
          </a:xfrm>
        </p:spPr>
        <p:txBody>
          <a:bodyPr>
            <a:normAutofit/>
          </a:bodyPr>
          <a:lstStyle/>
          <a:p>
            <a:r>
              <a:rPr lang="pt-BR" sz="4400" dirty="0" smtClean="0"/>
              <a:t>Assim....</a:t>
            </a:r>
            <a:endParaRPr lang="pt-BR" sz="44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3492489" y="548680"/>
            <a:ext cx="4850221" cy="5433020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Dentro dessa compreensão, não podemos falar </a:t>
            </a:r>
            <a:r>
              <a:rPr lang="pt-BR" sz="2800" b="1" dirty="0"/>
              <a:t>nas </a:t>
            </a:r>
            <a:r>
              <a:rPr lang="pt-BR" sz="2800" b="1" dirty="0" smtClean="0"/>
              <a:t>deficiências em </a:t>
            </a:r>
            <a:r>
              <a:rPr lang="pt-BR" sz="2800" b="1" dirty="0"/>
              <a:t>geral</a:t>
            </a:r>
            <a:r>
              <a:rPr lang="pt-BR" sz="2800" dirty="0"/>
              <a:t>, uma vez que dentro dessa complexa formação </a:t>
            </a:r>
            <a:r>
              <a:rPr lang="pt-BR" sz="2800" dirty="0" smtClean="0"/>
              <a:t>incluem-se fatores </a:t>
            </a:r>
            <a:r>
              <a:rPr lang="pt-BR" sz="2800" dirty="0"/>
              <a:t>diferenciados. </a:t>
            </a:r>
            <a:endParaRPr lang="pt-BR" sz="2800" dirty="0" smtClean="0"/>
          </a:p>
          <a:p>
            <a:pPr algn="just"/>
            <a:r>
              <a:rPr lang="pt-BR" sz="2800" dirty="0" smtClean="0"/>
              <a:t>De </a:t>
            </a:r>
            <a:r>
              <a:rPr lang="pt-BR" sz="2800" dirty="0"/>
              <a:t>acordo com a complexidade de </a:t>
            </a:r>
            <a:r>
              <a:rPr lang="pt-BR" sz="2800" dirty="0" smtClean="0"/>
              <a:t>sua estrutura</a:t>
            </a:r>
            <a:r>
              <a:rPr lang="pt-BR" sz="2800" dirty="0"/>
              <a:t>, é possível </a:t>
            </a:r>
            <a:r>
              <a:rPr lang="pt-BR" sz="2800" b="1" dirty="0"/>
              <a:t>não um, mas muitos tipos </a:t>
            </a:r>
            <a:r>
              <a:rPr lang="pt-BR" sz="2800" b="1" dirty="0" smtClean="0"/>
              <a:t>qualitativamente diferentes </a:t>
            </a:r>
            <a:r>
              <a:rPr lang="pt-BR" sz="2800" b="1" dirty="0"/>
              <a:t>de </a:t>
            </a:r>
            <a:r>
              <a:rPr lang="pt-BR" sz="2800" b="1" dirty="0" smtClean="0"/>
              <a:t>necessidades específicas;</a:t>
            </a:r>
          </a:p>
        </p:txBody>
      </p:sp>
      <p:pic>
        <p:nvPicPr>
          <p:cNvPr id="8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7"/>
            <a:ext cx="2808921" cy="196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35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908720"/>
            <a:ext cx="7947175" cy="5072980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Para julgar corretamente, </a:t>
            </a:r>
            <a:r>
              <a:rPr lang="pt-BR" sz="2800" dirty="0" smtClean="0"/>
              <a:t>as </a:t>
            </a:r>
            <a:r>
              <a:rPr lang="pt-BR" sz="2800" dirty="0"/>
              <a:t>possibilidades </a:t>
            </a:r>
            <a:r>
              <a:rPr lang="pt-BR" sz="2800" dirty="0" smtClean="0"/>
              <a:t>de desenvolvimento </a:t>
            </a:r>
            <a:r>
              <a:rPr lang="pt-BR" sz="2800" dirty="0"/>
              <a:t>e de aprendizagem </a:t>
            </a:r>
            <a:r>
              <a:rPr lang="pt-BR" sz="2800" dirty="0" smtClean="0"/>
              <a:t>dos estudantes com deficiência, é necessário saber </a:t>
            </a:r>
            <a:r>
              <a:rPr lang="pt-BR" sz="2800" dirty="0"/>
              <a:t>que suas relações interfuncionais se formam de </a:t>
            </a:r>
            <a:r>
              <a:rPr lang="pt-BR" sz="2800" dirty="0" smtClean="0"/>
              <a:t>maneira peculiar </a:t>
            </a:r>
            <a:r>
              <a:rPr lang="pt-BR" sz="2800" dirty="0"/>
              <a:t>e diferente. </a:t>
            </a:r>
            <a:endParaRPr lang="pt-BR" sz="2800" dirty="0" smtClean="0"/>
          </a:p>
          <a:p>
            <a:pPr algn="just"/>
            <a:r>
              <a:rPr lang="pt-BR" sz="2800" b="1" dirty="0" smtClean="0"/>
              <a:t>A </a:t>
            </a:r>
            <a:r>
              <a:rPr lang="pt-BR" sz="2800" b="1" dirty="0"/>
              <a:t>relação com o ambiente </a:t>
            </a:r>
            <a:r>
              <a:rPr lang="pt-BR" sz="2800" b="1" dirty="0" smtClean="0"/>
              <a:t>é privilegiada</a:t>
            </a:r>
            <a:r>
              <a:rPr lang="pt-BR" sz="2800" dirty="0"/>
              <a:t>, uma vez que o sujeito interioriza determinadas </a:t>
            </a:r>
            <a:r>
              <a:rPr lang="pt-BR" sz="2800" dirty="0" smtClean="0"/>
              <a:t>ações considerando </a:t>
            </a:r>
            <a:r>
              <a:rPr lang="pt-BR" sz="2800" dirty="0"/>
              <a:t>os recursos funcionais que já construiu (</a:t>
            </a:r>
            <a:r>
              <a:rPr lang="pt-BR" sz="2800" dirty="0" smtClean="0"/>
              <a:t>competências motoras</a:t>
            </a:r>
            <a:r>
              <a:rPr lang="pt-BR" sz="2800" dirty="0"/>
              <a:t>, cognitivas, sociais e linguísticas) como condições para </a:t>
            </a:r>
            <a:r>
              <a:rPr lang="pt-BR" sz="2800" dirty="0" smtClean="0"/>
              <a:t>a realização </a:t>
            </a:r>
            <a:r>
              <a:rPr lang="pt-BR" sz="2800" dirty="0"/>
              <a:t>de seus objetivos.</a:t>
            </a:r>
          </a:p>
        </p:txBody>
      </p:sp>
    </p:spTree>
    <p:extLst>
      <p:ext uri="{BB962C8B-B14F-4D97-AF65-F5344CB8AC3E}">
        <p14:creationId xmlns:p14="http://schemas.microsoft.com/office/powerpoint/2010/main" val="240296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47864" y="1268760"/>
            <a:ext cx="4994847" cy="5256584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A centralidade no professor é tanto observada quanto descrita nas atividades, uma vez que o encaminhamento, as orientações até a realização pelos alunos são determinadas por ele. </a:t>
            </a:r>
          </a:p>
          <a:p>
            <a:pPr algn="just"/>
            <a:r>
              <a:rPr lang="pt-BR" sz="2800" dirty="0"/>
              <a:t> A centralidade do professor  como “estímulo” do </a:t>
            </a:r>
            <a:r>
              <a:rPr lang="pt-BR" sz="2800" dirty="0" smtClean="0"/>
              <a:t>estudante, </a:t>
            </a:r>
            <a:r>
              <a:rPr lang="pt-BR" sz="2800" dirty="0"/>
              <a:t>secundarizando o papel das atividades no alcance do conhecimento.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23528" y="0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/>
              <a:t>Reflexão!!!!</a:t>
            </a:r>
          </a:p>
        </p:txBody>
      </p:sp>
      <p:pic>
        <p:nvPicPr>
          <p:cNvPr id="5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8880"/>
            <a:ext cx="27717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57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Assim....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A política de apoios da educação especial, deve ser concebida a partir de uma avaliação multidimensional das especificidades do </a:t>
            </a:r>
            <a:r>
              <a:rPr lang="pt-BR" sz="2800" dirty="0" smtClean="0"/>
              <a:t>estudante, tendo </a:t>
            </a:r>
            <a:r>
              <a:rPr lang="pt-BR" sz="2800" dirty="0"/>
              <a:t>como referência a sua interação com a sala de aula do ensino comum e a execução das atividades propostas no seu plano educacional individualizado. Dessa forma, o apoio pedagógico especializado pode variar de tipologia e intensidade e </a:t>
            </a:r>
            <a:r>
              <a:rPr lang="pt-BR" sz="2800" b="1" dirty="0"/>
              <a:t>tem como  fundamento a  provisoriedade.</a:t>
            </a:r>
          </a:p>
        </p:txBody>
      </p:sp>
    </p:spTree>
    <p:extLst>
      <p:ext uri="{BB962C8B-B14F-4D97-AF65-F5344CB8AC3E}">
        <p14:creationId xmlns:p14="http://schemas.microsoft.com/office/powerpoint/2010/main" val="3074486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Dentre os aspectos a serem observados na oferta desse serviço educacional, destaca-se que </a:t>
            </a:r>
            <a:r>
              <a:rPr lang="pt-BR" sz="2400" b="1" dirty="0"/>
              <a:t>tal apoio destina-se aos estudantes que não realizam essas atividades com autonomia e independência</a:t>
            </a:r>
            <a:r>
              <a:rPr lang="pt-BR" sz="2400" dirty="0"/>
              <a:t>, possibilitando seu desenvolvimento pessoal e social; justifica-se quando a necessidade específica do estudante não for atendida no contexto geral dos cuidados disponibilizados aos demais estudantes; não é substitutivo à escolarização ou ao AEE</a:t>
            </a:r>
            <a:r>
              <a:rPr lang="pt-BR" sz="2400" b="1" dirty="0"/>
              <a:t>, mas articula-se às atividades da sala de aula comum, da sala de recursos multifuncionais e demais atividades escolares e deve ser periodicamente avaliado pela escola, juntamente com a família, quanto à sua efetividade e necessidade de continuidade. </a:t>
            </a:r>
            <a:r>
              <a:rPr lang="pt-BR" sz="2400" dirty="0"/>
              <a:t>(SANTOS, 2014) (grifo nosso)</a:t>
            </a:r>
          </a:p>
        </p:txBody>
      </p:sp>
    </p:spTree>
    <p:extLst>
      <p:ext uri="{BB962C8B-B14F-4D97-AF65-F5344CB8AC3E}">
        <p14:creationId xmlns:p14="http://schemas.microsoft.com/office/powerpoint/2010/main" val="486172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7753672" cy="5420072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/>
              <a:t>Cabe à </a:t>
            </a:r>
            <a:r>
              <a:rPr lang="pt-BR" sz="3200" dirty="0"/>
              <a:t>Educação Especial </a:t>
            </a:r>
            <a:r>
              <a:rPr lang="pt-BR" sz="3200" dirty="0" smtClean="0"/>
              <a:t> </a:t>
            </a:r>
            <a:r>
              <a:rPr lang="pt-BR" sz="3200" dirty="0"/>
              <a:t>acompanhar e reavaliar a disponibilização desses recursos aos alunos público alvo da educação especial, fundamentada no pressuposto que  </a:t>
            </a:r>
            <a:r>
              <a:rPr lang="pt-BR" sz="3200" b="1" dirty="0"/>
              <a:t>as intervenções pedagógicas organizadas para esses estudantes privilegiam o seu desenvolvimento e os levam a uma condição de autonomia perante as atividades escolares</a:t>
            </a:r>
            <a:r>
              <a:rPr lang="pt-BR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007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5400" dirty="0" smtClean="0"/>
              <a:t>REFLEXÃO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251520" y="1340768"/>
            <a:ext cx="7992888" cy="2088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BR" sz="4800" dirty="0" smtClean="0"/>
              <a:t> Pode existir política de apoio  </a:t>
            </a:r>
            <a:r>
              <a:rPr lang="pt-BR" sz="4800" dirty="0"/>
              <a:t>T</a:t>
            </a:r>
            <a:r>
              <a:rPr lang="pt-BR" sz="4800" dirty="0" smtClean="0"/>
              <a:t>amanho Único??????</a:t>
            </a:r>
            <a:endParaRPr lang="pt-BR" sz="4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115" y="3429000"/>
            <a:ext cx="2863205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209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836712"/>
            <a:ext cx="7465640" cy="556408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4400" dirty="0" smtClean="0"/>
              <a:t>AGRADECIDA</a:t>
            </a:r>
          </a:p>
          <a:p>
            <a:pPr marL="114300" indent="0" algn="r">
              <a:buNone/>
            </a:pPr>
            <a:r>
              <a:rPr lang="pt-BR" sz="4400" dirty="0" smtClean="0"/>
              <a:t>adribuy@uol.com.br</a:t>
            </a:r>
            <a:endParaRPr lang="pt-BR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36912"/>
            <a:ext cx="720080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469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67544" y="1340768"/>
            <a:ext cx="7920880" cy="4640932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pt-BR" sz="2800" dirty="0">
                <a:latin typeface="Arial Narrow"/>
                <a:ea typeface="Calibri"/>
                <a:cs typeface="Arial"/>
              </a:rPr>
              <a:t>Na  Política Nacional de Educação Especial na Perspectiva da Educação Inclusiva de (2008), encontramos  a definição desse apoio no âmbito de, </a:t>
            </a:r>
            <a:endParaRPr lang="pt-BR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Cabe aos sistemas de ensino, ao organizar a educação especial na perspectiva da educação inclusiva, disponibilizar as funções de instrutor, tradutor/intérprete de Libras e guia-intérprete, </a:t>
            </a:r>
            <a:r>
              <a:rPr lang="pt-BR" b="1" dirty="0">
                <a:solidFill>
                  <a:srgbClr val="000000"/>
                </a:solidFill>
                <a:latin typeface="Arial Narrow"/>
                <a:ea typeface="Calibri"/>
                <a:cs typeface="Times New Roman"/>
              </a:rPr>
              <a:t>bem como de monitor ou cuidador dos alunos com necessidade de apoio nas atividades de higiene, alimentação, locomoção, entre outras, que exijam auxílio constante no cotidiano escolar. (grifo nosso)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67544" y="188640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No aparato Legal....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46375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Nota Técnica </a:t>
            </a:r>
            <a:r>
              <a:rPr lang="pt-BR" dirty="0" smtClean="0"/>
              <a:t> </a:t>
            </a:r>
            <a:r>
              <a:rPr lang="pt-BR" dirty="0"/>
              <a:t>19/2010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400" b="1" dirty="0"/>
              <a:t>Os profissionais de apoio às atividades de locomoção, higiene, alimentação, prestam auxílio individualizado aos estudantes que não realizam essas atividades com independência</a:t>
            </a:r>
            <a:r>
              <a:rPr lang="pt-BR" sz="2400" dirty="0"/>
              <a:t>. Esse apoio ocorre conforme as especificidades apresentadas pelo estudante, relacionadas à sua condição de funcionalidade e não à condição de deficiência.</a:t>
            </a:r>
          </a:p>
          <a:p>
            <a:pPr lvl="0" algn="just"/>
            <a:r>
              <a:rPr lang="pt-BR" sz="2400" b="1" dirty="0"/>
              <a:t>A demanda de um profissional de apoio se justifica quando a necessidade específica do estudante público alvo da educação especial não for atendida no contexto geral dos cuidados disponibilizados aos demais estudantes.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4919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980728"/>
            <a:ext cx="7681664" cy="4608512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pt-BR" sz="4000" dirty="0" smtClean="0"/>
              <a:t>•Não </a:t>
            </a:r>
            <a:r>
              <a:rPr lang="pt-BR" sz="4000" dirty="0"/>
              <a:t>é atribuição do profissional de apoio desenvolver atividades educacionais diferenciadas, ao aluno público alvo da educação especial, e nem responsabilizar-se pelo ensino deste aluno. </a:t>
            </a:r>
          </a:p>
        </p:txBody>
      </p:sp>
    </p:spTree>
    <p:extLst>
      <p:ext uri="{BB962C8B-B14F-4D97-AF65-F5344CB8AC3E}">
        <p14:creationId xmlns:p14="http://schemas.microsoft.com/office/powerpoint/2010/main" val="251549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548680"/>
            <a:ext cx="8019183" cy="5433020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Na Convenção Mundial dos Direitos da Pessoa Com Deficiência  promovido pela ONU em 2006, em seu  artigo 24 que trata sobre educação, o  item 02  trata que,</a:t>
            </a:r>
          </a:p>
          <a:p>
            <a:pPr lvl="0" algn="just"/>
            <a:r>
              <a:rPr lang="pt-BR" sz="2800" dirty="0"/>
              <a:t>As pessoas com deficiência recebam </a:t>
            </a:r>
            <a:r>
              <a:rPr lang="pt-BR" sz="2800" b="1" dirty="0"/>
              <a:t>o apoio necessário</a:t>
            </a:r>
            <a:r>
              <a:rPr lang="pt-BR" sz="2800" dirty="0"/>
              <a:t>, no âmbito do sistema educacional geral, com vistas a facilitar sua efetiva educação;</a:t>
            </a:r>
          </a:p>
          <a:p>
            <a:pPr lvl="0" algn="just"/>
            <a:r>
              <a:rPr lang="pt-BR" sz="2800" b="1" dirty="0"/>
              <a:t>Medidas de apoio individualizadas</a:t>
            </a:r>
            <a:r>
              <a:rPr lang="pt-BR" sz="2800" dirty="0"/>
              <a:t> e efetivas sejam adotadas em ambientes que maximizem o desenvolvi­mento acadêmico e social, de acordo com a meta de inclusão plena. ( grifo nosso)</a:t>
            </a: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2678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2696"/>
            <a:ext cx="7947175" cy="5289004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O Decreto 7611 de 17 de novembro de 2011  que trata sobre a educação especial, o atendimento educacional especializado  em seu artigo 1º dispõem sobre, </a:t>
            </a:r>
          </a:p>
          <a:p>
            <a:pPr marL="0" indent="0" algn="just">
              <a:buNone/>
            </a:pPr>
            <a:r>
              <a:rPr lang="pt-BR" sz="2800" dirty="0"/>
              <a:t> </a:t>
            </a:r>
            <a:r>
              <a:rPr lang="pt-BR" sz="2800" dirty="0" smtClean="0"/>
              <a:t>V </a:t>
            </a:r>
            <a:r>
              <a:rPr lang="pt-BR" sz="2800" dirty="0"/>
              <a:t>- oferta </a:t>
            </a:r>
            <a:r>
              <a:rPr lang="pt-BR" sz="2800" b="1" dirty="0"/>
              <a:t>de apoio necessário</a:t>
            </a:r>
            <a:r>
              <a:rPr lang="pt-BR" sz="2800" dirty="0"/>
              <a:t>, no âmbito do sistema educacional geral, com vistas a facilitar sua efetiva educação;</a:t>
            </a:r>
          </a:p>
          <a:p>
            <a:pPr marL="114300" indent="0" algn="just">
              <a:buNone/>
            </a:pPr>
            <a:r>
              <a:rPr lang="pt-BR" sz="2800" dirty="0"/>
              <a:t>VI - </a:t>
            </a:r>
            <a:r>
              <a:rPr lang="pt-BR" sz="2800" b="1" dirty="0"/>
              <a:t>adoção de medidas de apoio individualizadas</a:t>
            </a:r>
            <a:r>
              <a:rPr lang="pt-BR" sz="2800" dirty="0"/>
              <a:t> e efetivas, em ambientes que maximizem o desenvolvimento acadêmico e social, de acordo com a meta de inclusão plena;  ( grifo nosso)</a:t>
            </a:r>
          </a:p>
          <a:p>
            <a:pPr algn="just"/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7359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76672"/>
            <a:ext cx="7947175" cy="5505028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A lei 12.764 de 27 de dezembro de 2012 e institui a  Política Nacional de Proteção dos Direitos da Pessoa com Transtorno do Espectro Autista o parágrafo único do artigo 3º, traz a seguinte redação. </a:t>
            </a:r>
          </a:p>
          <a:p>
            <a:pPr algn="just"/>
            <a:r>
              <a:rPr lang="pt-BR" sz="2800" dirty="0"/>
              <a:t> Em casos de </a:t>
            </a:r>
            <a:r>
              <a:rPr lang="pt-BR" sz="2800" b="1" dirty="0"/>
              <a:t>comprovada necessidade</a:t>
            </a:r>
            <a:r>
              <a:rPr lang="pt-BR" sz="2800" dirty="0"/>
              <a:t>, a pessoa com transtorno do espectro autista incluída nas classes comuns de ensino regular, </a:t>
            </a:r>
            <a:r>
              <a:rPr lang="pt-BR" sz="2800" b="1" dirty="0"/>
              <a:t>nos termos do inciso IV do art. 2</a:t>
            </a:r>
            <a:r>
              <a:rPr lang="pt-BR" sz="2800" b="1" u="sng" baseline="30000" dirty="0"/>
              <a:t>o</a:t>
            </a:r>
            <a:r>
              <a:rPr lang="pt-BR" sz="2800" b="1" dirty="0"/>
              <a:t>,</a:t>
            </a:r>
            <a:r>
              <a:rPr lang="pt-BR" sz="2800" dirty="0"/>
              <a:t> </a:t>
            </a:r>
            <a:r>
              <a:rPr lang="pt-BR" sz="2800" b="1" dirty="0"/>
              <a:t>terá direito a acompanhante especializado</a:t>
            </a:r>
            <a:r>
              <a:rPr lang="pt-BR" sz="2800" dirty="0"/>
              <a:t>.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5840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7897688" cy="5492080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Esses </a:t>
            </a:r>
            <a:r>
              <a:rPr lang="pt-BR" sz="3200" b="1" dirty="0"/>
              <a:t>apoios, </a:t>
            </a:r>
            <a:r>
              <a:rPr lang="pt-BR" sz="3200" dirty="0"/>
              <a:t>são disponibilizados após avaliação  das  condições  específicas do </a:t>
            </a:r>
            <a:r>
              <a:rPr lang="pt-BR" sz="3200" dirty="0" smtClean="0"/>
              <a:t>estudante</a:t>
            </a:r>
            <a:r>
              <a:rPr lang="pt-BR" sz="3200" dirty="0" smtClean="0"/>
              <a:t>, </a:t>
            </a:r>
            <a:r>
              <a:rPr lang="pt-BR" sz="3200" dirty="0"/>
              <a:t>onde se identifica se aluno necessita de apoio e serviços durante todo ou parte do seu percurso escolar, reiteramos que esse processo é dinâmico, leva em consideração o sujeito nos diversos espaços e não se restringe a condição do déficit ocasionado pela deficiência.   </a:t>
            </a:r>
          </a:p>
        </p:txBody>
      </p:sp>
    </p:spTree>
    <p:extLst>
      <p:ext uri="{BB962C8B-B14F-4D97-AF65-F5344CB8AC3E}">
        <p14:creationId xmlns:p14="http://schemas.microsoft.com/office/powerpoint/2010/main" val="961777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294</TotalTime>
  <Words>1049</Words>
  <Application>Microsoft Office PowerPoint</Application>
  <PresentationFormat>Apresentação na tela (4:3)</PresentationFormat>
  <Paragraphs>42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Adjacência</vt:lpstr>
      <vt:lpstr>POLÍTICA DE APOIO NA  EDUCAÇÃO ESPECIAL </vt:lpstr>
      <vt:lpstr>REFLEXÃO</vt:lpstr>
      <vt:lpstr>Apresentação do PowerPoint</vt:lpstr>
      <vt:lpstr>Nota Técnica  19/2010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Assim....</vt:lpstr>
      <vt:lpstr>Apresentação do PowerPoint</vt:lpstr>
      <vt:lpstr>Apresentação do PowerPoint</vt:lpstr>
      <vt:lpstr>Assim....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</dc:creator>
  <cp:lastModifiedBy>ADRIANA</cp:lastModifiedBy>
  <cp:revision>16</cp:revision>
  <dcterms:created xsi:type="dcterms:W3CDTF">2016-03-17T15:12:33Z</dcterms:created>
  <dcterms:modified xsi:type="dcterms:W3CDTF">2016-03-17T20:10:45Z</dcterms:modified>
</cp:coreProperties>
</file>