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6B148-6560-49C6-8EF8-3FC03C9AA2A1}" type="datetimeFigureOut">
              <a:rPr lang="pt-BR" smtClean="0"/>
              <a:pPr/>
              <a:t>06/08/2015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460E-BA9B-4696-99F7-CEF54E2EB5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6B148-6560-49C6-8EF8-3FC03C9AA2A1}" type="datetimeFigureOut">
              <a:rPr lang="pt-BR" smtClean="0"/>
              <a:pPr/>
              <a:t>06/08/2015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460E-BA9B-4696-99F7-CEF54E2EB5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6B148-6560-49C6-8EF8-3FC03C9AA2A1}" type="datetimeFigureOut">
              <a:rPr lang="pt-BR" smtClean="0"/>
              <a:pPr/>
              <a:t>06/08/2015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460E-BA9B-4696-99F7-CEF54E2EB5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6B148-6560-49C6-8EF8-3FC03C9AA2A1}" type="datetimeFigureOut">
              <a:rPr lang="pt-BR" smtClean="0"/>
              <a:pPr/>
              <a:t>06/08/2015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460E-BA9B-4696-99F7-CEF54E2EB5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6B148-6560-49C6-8EF8-3FC03C9AA2A1}" type="datetimeFigureOut">
              <a:rPr lang="pt-BR" smtClean="0"/>
              <a:pPr/>
              <a:t>06/08/2015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460E-BA9B-4696-99F7-CEF54E2EB5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6B148-6560-49C6-8EF8-3FC03C9AA2A1}" type="datetimeFigureOut">
              <a:rPr lang="pt-BR" smtClean="0"/>
              <a:pPr/>
              <a:t>06/08/2015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460E-BA9B-4696-99F7-CEF54E2EB5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6B148-6560-49C6-8EF8-3FC03C9AA2A1}" type="datetimeFigureOut">
              <a:rPr lang="pt-BR" smtClean="0"/>
              <a:pPr/>
              <a:t>06/08/2015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460E-BA9B-4696-99F7-CEF54E2EB5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6B148-6560-49C6-8EF8-3FC03C9AA2A1}" type="datetimeFigureOut">
              <a:rPr lang="pt-BR" smtClean="0"/>
              <a:pPr/>
              <a:t>06/08/2015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460E-BA9B-4696-99F7-CEF54E2EB5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6B148-6560-49C6-8EF8-3FC03C9AA2A1}" type="datetimeFigureOut">
              <a:rPr lang="pt-BR" smtClean="0"/>
              <a:pPr/>
              <a:t>06/08/2015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460E-BA9B-4696-99F7-CEF54E2EB5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6B148-6560-49C6-8EF8-3FC03C9AA2A1}" type="datetimeFigureOut">
              <a:rPr lang="pt-BR" smtClean="0"/>
              <a:pPr/>
              <a:t>06/08/2015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460E-BA9B-4696-99F7-CEF54E2EB5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6B148-6560-49C6-8EF8-3FC03C9AA2A1}" type="datetimeFigureOut">
              <a:rPr lang="pt-BR" smtClean="0"/>
              <a:pPr/>
              <a:t>06/08/2015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AC460E-BA9B-4696-99F7-CEF54E2EB5E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56B148-6560-49C6-8EF8-3FC03C9AA2A1}" type="datetimeFigureOut">
              <a:rPr lang="pt-BR" smtClean="0"/>
              <a:pPr/>
              <a:t>06/08/2015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AC460E-BA9B-4696-99F7-CEF54E2EB5EF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980728"/>
            <a:ext cx="8305800" cy="5317200"/>
          </a:xfrm>
        </p:spPr>
        <p:txBody>
          <a:bodyPr>
            <a:normAutofit/>
          </a:bodyPr>
          <a:lstStyle/>
          <a:p>
            <a:pPr algn="ctr"/>
            <a:r>
              <a:rPr lang="pt-BR" sz="3600" b="1" dirty="0" smtClean="0">
                <a:solidFill>
                  <a:schemeClr val="tx1"/>
                </a:solidFill>
              </a:rPr>
              <a:t>Conselho Estadual de Educação de Mato Grosso do Sul</a:t>
            </a:r>
            <a:r>
              <a:rPr lang="pt-BR" sz="3600" dirty="0" smtClean="0">
                <a:solidFill>
                  <a:schemeClr val="tx1"/>
                </a:solidFill>
              </a:rPr>
              <a:t/>
            </a:r>
            <a:br>
              <a:rPr lang="pt-BR" sz="3600" dirty="0" smtClean="0">
                <a:solidFill>
                  <a:schemeClr val="tx1"/>
                </a:solidFill>
              </a:rPr>
            </a:br>
            <a:r>
              <a:rPr lang="pt-BR" sz="3600" b="1" dirty="0" smtClean="0">
                <a:solidFill>
                  <a:schemeClr val="tx1"/>
                </a:solidFill>
              </a:rPr>
              <a:t>SEMINARIO INTERNACIONAL DA BASE NACIONAL COMUM </a:t>
            </a:r>
            <a:r>
              <a:rPr lang="pt-BR" sz="3600" dirty="0" smtClean="0">
                <a:solidFill>
                  <a:schemeClr val="tx1"/>
                </a:solidFill>
              </a:rPr>
              <a:t/>
            </a:r>
            <a:br>
              <a:rPr lang="pt-BR" sz="3600" dirty="0" smtClean="0">
                <a:solidFill>
                  <a:schemeClr val="tx1"/>
                </a:solidFill>
              </a:rPr>
            </a:br>
            <a:r>
              <a:rPr lang="pt-BR" sz="3600" dirty="0" smtClean="0">
                <a:solidFill>
                  <a:schemeClr val="tx1"/>
                </a:solidFill>
              </a:rPr>
              <a:t>Base Nacional Comum (BNC): O que podemos apreender com as Evidências Nacionais e Internacionais.</a:t>
            </a:r>
            <a:br>
              <a:rPr lang="pt-BR" sz="3600" dirty="0" smtClean="0">
                <a:solidFill>
                  <a:schemeClr val="tx1"/>
                </a:solidFill>
              </a:rPr>
            </a:br>
            <a:r>
              <a:rPr lang="pt-BR" sz="3600" dirty="0" smtClean="0">
                <a:solidFill>
                  <a:schemeClr val="tx1"/>
                </a:solidFill>
              </a:rPr>
              <a:t/>
            </a:r>
            <a:br>
              <a:rPr lang="pt-BR" sz="3600" dirty="0" smtClean="0">
                <a:solidFill>
                  <a:schemeClr val="tx1"/>
                </a:solidFill>
              </a:rPr>
            </a:br>
            <a:r>
              <a:rPr lang="pt-BR" sz="3600" dirty="0" smtClean="0">
                <a:solidFill>
                  <a:schemeClr val="tx1"/>
                </a:solidFill>
              </a:rPr>
              <a:t>Brasília, 08-07-2015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801744" cy="5616624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tx1"/>
                </a:solidFill>
              </a:rPr>
              <a:t>III- Ministro de Educação Janine Ribeiro</a:t>
            </a:r>
            <a:r>
              <a:rPr lang="pt-BR" sz="3200" dirty="0" smtClean="0">
                <a:solidFill>
                  <a:schemeClr val="tx1"/>
                </a:solidFill>
              </a:rPr>
              <a:t/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b="1" dirty="0" smtClean="0">
                <a:solidFill>
                  <a:schemeClr val="tx1"/>
                </a:solidFill>
              </a:rPr>
              <a:t> </a:t>
            </a:r>
            <a:r>
              <a:rPr lang="pt-BR" sz="3200" dirty="0" smtClean="0">
                <a:solidFill>
                  <a:schemeClr val="tx1"/>
                </a:solidFill>
              </a:rPr>
              <a:t/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b="1" dirty="0" smtClean="0">
                <a:solidFill>
                  <a:schemeClr val="tx1"/>
                </a:solidFill>
              </a:rPr>
              <a:t>- </a:t>
            </a:r>
            <a:r>
              <a:rPr lang="pt-BR" sz="3200" dirty="0" smtClean="0">
                <a:solidFill>
                  <a:schemeClr val="tx1"/>
                </a:solidFill>
              </a:rPr>
              <a:t>Três  frentes de trabalho do Ministério da Educação: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1- Construção da BNC; 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2- Construção da BNC para a formação de professores;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3- Material didático de ensino.</a:t>
            </a:r>
            <a:r>
              <a:rPr lang="pt-BR" sz="3200" dirty="0" smtClean="0"/>
              <a:t/>
            </a:r>
            <a:br>
              <a:rPr lang="pt-BR" sz="3200" dirty="0" smtClean="0"/>
            </a:b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593832" cy="5391472"/>
          </a:xfrm>
        </p:spPr>
        <p:txBody>
          <a:bodyPr>
            <a:noAutofit/>
          </a:bodyPr>
          <a:lstStyle/>
          <a:p>
            <a:r>
              <a:rPr lang="pt-BR" sz="2800" dirty="0" smtClean="0">
                <a:solidFill>
                  <a:schemeClr val="tx1"/>
                </a:solidFill>
              </a:rPr>
              <a:t>- A BNC deverá ser encaminhada ao Conselho Nacional de Educação no prazo de um ano.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- Ponto estratégico: Material didático,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- A BNC é que vai definir o material didático, não pensar no currículo conteudista;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- Começar a BNC a partir de perguntas;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- Considerar as diferenças regionais;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- Diminuir o numero de disciplinas no ensino médio, articular o ensino delas é que tem que ser feito, não basta tirar três disciplinas, se as restantes não forem articuladas, não valerá a pena;</a:t>
            </a:r>
            <a:br>
              <a:rPr lang="pt-BR" sz="2800" dirty="0" smtClean="0">
                <a:solidFill>
                  <a:schemeClr val="tx1"/>
                </a:solidFill>
              </a:rPr>
            </a:br>
            <a:endParaRPr lang="pt-B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377808" cy="4455368"/>
          </a:xfrm>
        </p:spPr>
        <p:txBody>
          <a:bodyPr>
            <a:no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Outra questão importante, formação dos diretores para articular os professores;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- Ninguém quer a Base como camisa de força;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- Acrescentar a indagação dos jovens;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- Dúvidas e questionamentos para os jovens - Precisamos implementar a pesquisa, pois crescemos a partir do erro.</a:t>
            </a:r>
            <a:r>
              <a:rPr lang="pt-BR" sz="3200" dirty="0" smtClean="0"/>
              <a:t/>
            </a:r>
            <a:br>
              <a:rPr lang="pt-BR" sz="3200" dirty="0" smtClean="0"/>
            </a:b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305800" cy="3951312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IV – Evidências Internacionais</a:t>
            </a:r>
            <a:r>
              <a:rPr lang="pt-BR" dirty="0" smtClean="0">
                <a:solidFill>
                  <a:schemeClr val="tx1"/>
                </a:solidFill>
              </a:rPr>
              <a:t/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Reino Unido;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Chile;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Austrália;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Estados Unidos.</a:t>
            </a:r>
            <a:br>
              <a:rPr lang="pt-BR" dirty="0" smtClean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8847" t="13407" r="7031" b="11782"/>
          <a:stretch>
            <a:fillRect/>
          </a:stretch>
        </p:blipFill>
        <p:spPr bwMode="auto">
          <a:xfrm>
            <a:off x="251520" y="1628800"/>
            <a:ext cx="849694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827584" y="980728"/>
            <a:ext cx="7848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http://basenacionalcomum.mec.gov.br</a:t>
            </a:r>
            <a:r>
              <a:rPr lang="pt-BR" sz="3200" dirty="0" smtClean="0"/>
              <a:t>/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424936" cy="508518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800" b="1" dirty="0" smtClean="0">
                <a:latin typeface="Arial" pitchFamily="34" charset="0"/>
                <a:cs typeface="Arial" pitchFamily="34" charset="0"/>
              </a:rPr>
            </a:b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Pontos  Estratégicos: 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implantação da Base Nacional Comum impacta currículo, formação de professores e organização do ambiente escolar.</a:t>
            </a:r>
            <a:b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Precisamos distinguir o que é essencial no currículo e considerar as diferenças locais e regionais.</a:t>
            </a:r>
            <a:b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pt-B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161784" cy="518457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tx1"/>
                </a:solidFill>
              </a:rPr>
              <a:t>I - PESQUISAS</a:t>
            </a:r>
            <a:r>
              <a:rPr lang="pt-BR" sz="3200" dirty="0" smtClean="0">
                <a:solidFill>
                  <a:schemeClr val="tx1"/>
                </a:solidFill>
              </a:rPr>
              <a:t/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1 - Pesquisa Projeto de vida  - Ensino Médio – Maria Ignez Diniz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Primeiro passo -  Entender a relação dos jovens com o seu projeto de vida.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Segundo passo- Quais as lacunas perceptíveis por ele com relação ao ensino médio e ao mundo do trabalho.</a:t>
            </a:r>
            <a:r>
              <a:rPr lang="pt-BR" sz="2800" dirty="0" smtClean="0"/>
              <a:t/>
            </a:r>
            <a:br>
              <a:rPr lang="pt-BR" sz="2800" dirty="0" smtClean="0"/>
            </a:b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449816" cy="4176464"/>
          </a:xfrm>
        </p:spPr>
        <p:txBody>
          <a:bodyPr>
            <a:no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Resultado:  1- métodos inadequados;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                   2- escola ruim, conservadora;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                   3 – não desperta o prazer de estudar;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                   4 – comunicação – o que o empreendedor fala com ele.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2 - Pesquisa- Os currículos brasileiros no EF II e Ensino Médio – Anna Helena </a:t>
            </a:r>
            <a:r>
              <a:rPr lang="pt-BR" sz="3200" dirty="0" err="1" smtClean="0">
                <a:solidFill>
                  <a:schemeClr val="tx1"/>
                </a:solidFill>
              </a:rPr>
              <a:t>Altenfelder</a:t>
            </a:r>
            <a:r>
              <a:rPr lang="pt-BR" sz="3200" dirty="0" smtClean="0">
                <a:solidFill>
                  <a:schemeClr val="tx1"/>
                </a:solidFill>
              </a:rPr>
              <a:t>.</a:t>
            </a:r>
            <a:br>
              <a:rPr lang="pt-BR" sz="3200" dirty="0" smtClean="0">
                <a:solidFill>
                  <a:schemeClr val="tx1"/>
                </a:solidFill>
              </a:rPr>
            </a:br>
            <a:endParaRPr lang="pt-BR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33792" cy="5679504"/>
          </a:xfrm>
        </p:spPr>
        <p:txBody>
          <a:bodyPr>
            <a:normAutofit fontScale="90000"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O que significa Base: Caminhar para frente, vem do </a:t>
            </a:r>
            <a:r>
              <a:rPr lang="pt-BR" sz="3200" i="1" dirty="0" err="1" smtClean="0">
                <a:solidFill>
                  <a:schemeClr val="tx1"/>
                </a:solidFill>
              </a:rPr>
              <a:t>Basis</a:t>
            </a:r>
            <a:r>
              <a:rPr lang="pt-BR" sz="3200" i="1" dirty="0" smtClean="0">
                <a:solidFill>
                  <a:schemeClr val="tx1"/>
                </a:solidFill>
              </a:rPr>
              <a:t>,</a:t>
            </a:r>
            <a:r>
              <a:rPr lang="pt-BR" sz="3200" dirty="0" smtClean="0">
                <a:solidFill>
                  <a:schemeClr val="tx1"/>
                </a:solidFill>
              </a:rPr>
              <a:t> significa e precisa de solidez, que olha para as demais políticas.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/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Que nação se quer  construir por meio da EDUCAÇÃO.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Resultado: 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/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1 - Esforço dos estados na definição dos conteúdos;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/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2-  Articulação com avaliação externa;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/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 3- De que modo podemos ampliar os outros componentes curriculares na avaliação;</a:t>
            </a:r>
            <a:endParaRPr lang="pt-BR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305800" cy="5661248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tx1"/>
                </a:solidFill>
              </a:rPr>
              <a:t>4- Conhecimentos abstratos na matemática, os que são prioritários não são trabalhados;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/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 5- As áreas de conhecimento seguem as tradições disciplinares, sem trabalhar a didática;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/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6- Fortalecer articulação dos conteúdos entre as áreas de conhecimento;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/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7- Como selecionar os conteúdos da Parte Diversificada;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/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8- Não existe um modelo que traga a articulação dos currículos.</a:t>
            </a:r>
            <a:endParaRPr lang="pt-B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424936" cy="5877272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chemeClr val="tx1"/>
                </a:solidFill>
              </a:rPr>
              <a:t>II - Secretário da Educação Básica do MEC – Manoel Palácio. </a:t>
            </a:r>
            <a:r>
              <a:rPr lang="pt-BR" sz="1000" dirty="0" smtClean="0">
                <a:solidFill>
                  <a:schemeClr val="tx1"/>
                </a:solidFill>
              </a:rPr>
              <a:t/>
            </a:r>
            <a:br>
              <a:rPr lang="pt-BR" sz="10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- Adesão e cooperação das unidades federativas para a construção da BNC;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-  Não vai propor a alteração das Diretrizes Curriculares Nacionais, pois apenas especificam algumas questões da BNC;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- Essa construção está sendo feita de forma participativa;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- Desenhamos um modo de trabalhar, com os objetivos da aprendizagem;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- O trabalho já estava sendo realizado com uma equipe de 12 especialistas, por meio de pesquisas qualitativas, sobre o tema;</a:t>
            </a:r>
            <a:endParaRPr lang="pt-B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305800" cy="5445224"/>
          </a:xfrm>
        </p:spPr>
        <p:txBody>
          <a:bodyPr anchor="ctr">
            <a:no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- Os Estados convergem com as pesquisas que foram apresentadas e é necessário traçar diretrizes com a comissão;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- Discutir intensamente os componentes curriculares que caracterizam as áreas do conhecimento;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- O que elas têm em comum;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- Avançar numa perspectiva de interdisciplinaridade;</a:t>
            </a:r>
            <a:br>
              <a:rPr lang="pt-BR" sz="3200" dirty="0" smtClean="0">
                <a:solidFill>
                  <a:schemeClr val="tx1"/>
                </a:solidFill>
              </a:rPr>
            </a:br>
            <a:r>
              <a:rPr lang="pt-BR" sz="3200" dirty="0" smtClean="0">
                <a:solidFill>
                  <a:schemeClr val="tx1"/>
                </a:solidFill>
              </a:rPr>
              <a:t>-  Desafio da progressão e a interface com a etapa subsequente;</a:t>
            </a:r>
            <a:endParaRPr lang="pt-BR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77808" cy="6165304"/>
          </a:xfrm>
        </p:spPr>
        <p:txBody>
          <a:bodyPr>
            <a:noAutofit/>
          </a:bodyPr>
          <a:lstStyle/>
          <a:p>
            <a:r>
              <a:rPr lang="pt-BR" sz="2800" dirty="0" smtClean="0">
                <a:solidFill>
                  <a:schemeClr val="tx1"/>
                </a:solidFill>
              </a:rPr>
              <a:t>- É um trabalho preliminar e vai ser submetido a uma ampla audiência pública;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- Reflexão: Há uma importante empolgação  das crianças no  anos iniciais do ensino Fundamental e vai se perdendo nos anos finais;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- Tratamento dos componentes curriculares compartimentados e fragmentados;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- Como sugerir mudanças de articulação dos anos iniciais do Ensino Fundamental com os anos finais,  e estes com o Ensino Médio?</a:t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800" dirty="0" smtClean="0">
                <a:solidFill>
                  <a:schemeClr val="tx1"/>
                </a:solidFill>
              </a:rPr>
              <a:t>- Por que no Ensino Médio os conteúdos/conhecimentos ficam mais compartimentados?</a:t>
            </a:r>
            <a:r>
              <a:rPr lang="pt-BR" sz="2800" dirty="0" smtClean="0"/>
              <a:t/>
            </a:r>
            <a:br>
              <a:rPr lang="pt-BR" sz="2800" dirty="0" smtClean="0"/>
            </a:b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</TotalTime>
  <Words>147</Words>
  <Application>Microsoft Office PowerPoint</Application>
  <PresentationFormat>Apresentação na tela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Fluxo</vt:lpstr>
      <vt:lpstr>Conselho Estadual de Educação de Mato Grosso do Sul SEMINARIO INTERNACIONAL DA BASE NACIONAL COMUM  Base Nacional Comum (BNC): O que podemos apreender com as Evidências Nacionais e Internacionais.  Brasília, 08-07-2015</vt:lpstr>
      <vt:lpstr>  Pontos  Estratégicos:  A implantação da Base Nacional Comum impacta currículo, formação de professores e organização do ambiente escolar.  Precisamos distinguir o que é essencial no currículo e considerar as diferenças locais e regionais.  </vt:lpstr>
      <vt:lpstr>I - PESQUISAS 1 - Pesquisa Projeto de vida  - Ensino Médio – Maria Ignez Diniz Primeiro passo -  Entender a relação dos jovens com o seu projeto de vida. Segundo passo- Quais as lacunas perceptíveis por ele com relação ao ensino médio e ao mundo do trabalho. </vt:lpstr>
      <vt:lpstr>Resultado:  1- métodos inadequados;                    2- escola ruim, conservadora;                    3 – não desperta o prazer de estudar;                    4 – comunicação – o que o empreendedor fala com ele. 2 - Pesquisa- Os currículos brasileiros no EF II e Ensino Médio – Anna Helena Altenfelder. </vt:lpstr>
      <vt:lpstr>O que significa Base: Caminhar para frente, vem do Basis, significa e precisa de solidez, que olha para as demais políticas.  Que nação se quer  construir por meio da EDUCAÇÃO. Resultado:   1 - Esforço dos estados na definição dos conteúdos;  2-  Articulação com avaliação externa;   3- De que modo podemos ampliar os outros componentes curriculares na avaliação;</vt:lpstr>
      <vt:lpstr>4- Conhecimentos abstratos na matemática, os que são prioritários não são trabalhados;   5- As áreas de conhecimento seguem as tradições disciplinares, sem trabalhar a didática;  6- Fortalecer articulação dos conteúdos entre as áreas de conhecimento;  7- Como selecionar os conteúdos da Parte Diversificada;  8- Não existe um modelo que traga a articulação dos currículos.</vt:lpstr>
      <vt:lpstr>II - Secretário da Educação Básica do MEC – Manoel Palácio.  - Adesão e cooperação das unidades federativas para a construção da BNC; -  Não vai propor a alteração das Diretrizes Curriculares Nacionais, pois apenas especificam algumas questões da BNC; - Essa construção está sendo feita de forma participativa; - Desenhamos um modo de trabalhar, com os objetivos da aprendizagem; - O trabalho já estava sendo realizado com uma equipe de 12 especialistas, por meio de pesquisas qualitativas, sobre o tema;</vt:lpstr>
      <vt:lpstr>- Os Estados convergem com as pesquisas que foram apresentadas e é necessário traçar diretrizes com a comissão; - Discutir intensamente os componentes curriculares que caracterizam as áreas do conhecimento; - O que elas têm em comum; - Avançar numa perspectiva de interdisciplinaridade; -  Desafio da progressão e a interface com a etapa subsequente;</vt:lpstr>
      <vt:lpstr>- É um trabalho preliminar e vai ser submetido a uma ampla audiência pública; - Reflexão: Há uma importante empolgação  das crianças no  anos iniciais do ensino Fundamental e vai se perdendo nos anos finais; - Tratamento dos componentes curriculares compartimentados e fragmentados; - Como sugerir mudanças de articulação dos anos iniciais do Ensino Fundamental com os anos finais,  e estes com o Ensino Médio? - Por que no Ensino Médio os conteúdos/conhecimentos ficam mais compartimentados? </vt:lpstr>
      <vt:lpstr>III- Ministro de Educação Janine Ribeiro   - Três  frentes de trabalho do Ministério da Educação: 1- Construção da BNC;  2- Construção da BNC para a formação de professores; 3- Material didático de ensino. </vt:lpstr>
      <vt:lpstr>- A BNC deverá ser encaminhada ao Conselho Nacional de Educação no prazo de um ano. - Ponto estratégico: Material didático, - A BNC é que vai definir o material didático, não pensar no currículo conteudista; - Começar a BNC a partir de perguntas; - Considerar as diferenças regionais; - Diminuir o numero de disciplinas no ensino médio, articular o ensino delas é que tem que ser feito, não basta tirar três disciplinas, se as restantes não forem articuladas, não valerá a pena; </vt:lpstr>
      <vt:lpstr>Outra questão importante, formação dos diretores para articular os professores; - Ninguém quer a Base como camisa de força; - Acrescentar a indagação dos jovens; - Dúvidas e questionamentos para os jovens - Precisamos implementar a pesquisa, pois crescemos a partir do erro. </vt:lpstr>
      <vt:lpstr>IV – Evidências Internacionais Reino Unido; Chile; Austrália; Estados Unidos. 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Conselho Estadual de Educação de Mato Grosso do Sul SEMINARIO INTERNACIONAL DA BASE NACIONAL COMUM  Base Nacional Comum (BNC): O que podemos apreender com as Evidências Nacionais e Internacionais.  Brasília, 08-07-2015</dc:title>
  <dc:creator>maria_lourdes</dc:creator>
  <cp:lastModifiedBy>Escola</cp:lastModifiedBy>
  <cp:revision>15</cp:revision>
  <dcterms:created xsi:type="dcterms:W3CDTF">2015-08-06T10:42:53Z</dcterms:created>
  <dcterms:modified xsi:type="dcterms:W3CDTF">2015-08-06T14:00:32Z</dcterms:modified>
</cp:coreProperties>
</file>