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1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2EBFE-43B3-4034-B563-AED638C5BAA1}" type="datetimeFigureOut">
              <a:rPr lang="pt-BR" smtClean="0"/>
              <a:pPr/>
              <a:t>21/05/2015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E8742-6286-4D31-9F02-AB3A8A09C78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70909-5A3A-4DFB-94A5-3D78ACFF00A6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50D44-D466-44B1-8D9F-2F8C4FA9B445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BC2CF-E96B-454F-BB9E-7919819D14E1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913C7-F098-4225-8938-B38BF2BE4515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653-21DD-4714-A89F-AF1A03E59669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3C1E1-5DF4-4A12-9F64-9CEECCB41644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036C4-E6F6-42A2-8391-98E3E5650A58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270D-D038-4136-9927-0E2D9955479F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026A2-AD36-4313-AD1F-187E88968E15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F95F-A726-4F11-A75E-45FFB2FEED93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28360-DC31-4972-80B6-E16AD48E3055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BAE879-6A2F-4556-9271-05817BB54C6F}" type="datetime1">
              <a:rPr lang="pt-BR" smtClean="0"/>
              <a:pPr/>
              <a:t>21/05/2015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6ED98C-4D1D-434F-9A3C-EAFA84DA339E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512" y="980728"/>
            <a:ext cx="8712968" cy="4659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pt-BR" sz="2800" b="1" dirty="0" smtClean="0"/>
              <a:t>CONSELHO ESTADUAL DE EDUCAÇÃO</a:t>
            </a:r>
          </a:p>
          <a:p>
            <a:pPr algn="ctr">
              <a:lnSpc>
                <a:spcPct val="120000"/>
              </a:lnSpc>
              <a:buNone/>
            </a:pPr>
            <a:endParaRPr lang="pt-BR" sz="2800" dirty="0" smtClean="0"/>
          </a:p>
          <a:p>
            <a:pPr algn="ctr">
              <a:lnSpc>
                <a:spcPct val="120000"/>
              </a:lnSpc>
              <a:buNone/>
            </a:pPr>
            <a:endParaRPr lang="pt-BR" sz="2800" dirty="0" smtClean="0"/>
          </a:p>
          <a:p>
            <a:pPr algn="ctr">
              <a:lnSpc>
                <a:spcPct val="120000"/>
              </a:lnSpc>
              <a:buNone/>
            </a:pP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b="1" dirty="0" smtClean="0"/>
              <a:t>PONTOS PRINCIPAIS A SEREM DISCUTIDOS NA AUDIÊNCIA PÚBLICA  </a:t>
            </a:r>
          </a:p>
          <a:p>
            <a:pPr algn="ctr">
              <a:lnSpc>
                <a:spcPct val="120000"/>
              </a:lnSpc>
              <a:buNone/>
            </a:pPr>
            <a:r>
              <a:rPr lang="pt-BR" sz="2800" b="1" dirty="0" smtClean="0"/>
              <a:t>DIA: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09-04-2015</a:t>
            </a:r>
            <a:r>
              <a:rPr lang="pt-BR" sz="2800" dirty="0" smtClean="0"/>
              <a:t/>
            </a:r>
            <a:br>
              <a:rPr lang="pt-BR" sz="2800" dirty="0" smtClean="0"/>
            </a:br>
            <a:endParaRPr lang="pt-BR" sz="2800" dirty="0" smtClean="0"/>
          </a:p>
          <a:p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400" smtClean="0">
                <a:latin typeface="Antique Olive" pitchFamily="34" charset="0"/>
              </a:rPr>
              <a:pPr algn="ctr"/>
              <a:t>1</a:t>
            </a:fld>
            <a:endParaRPr lang="pt-BR" sz="1400" dirty="0">
              <a:latin typeface="Antique Oliv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692696"/>
            <a:ext cx="864096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/>
              <a:t>O atendimento à educação infantil, nas escolas indígenas, deve estar de acordo com a demanda e as especificidades próprias das etnias</a:t>
            </a:r>
            <a:r>
              <a:rPr lang="pt-BR" sz="2600" dirty="0" smtClean="0"/>
              <a:t>.</a:t>
            </a:r>
          </a:p>
          <a:p>
            <a:pPr algn="just"/>
            <a:endParaRPr lang="pt-BR" sz="2600" dirty="0"/>
          </a:p>
          <a:p>
            <a:pPr algn="ctr"/>
            <a:r>
              <a:rPr lang="pt-BR" sz="2600" b="1" dirty="0"/>
              <a:t>Do ensino fundamental</a:t>
            </a:r>
            <a:endParaRPr lang="pt-BR" sz="2600" dirty="0"/>
          </a:p>
          <a:p>
            <a:pPr algn="ctr"/>
            <a:endParaRPr lang="pt-BR" sz="2600" dirty="0" smtClean="0"/>
          </a:p>
          <a:p>
            <a:pPr algn="just"/>
            <a:r>
              <a:rPr lang="pt-BR" sz="2600" dirty="0"/>
              <a:t>A oferta do ensino fundamental é obrigação do Estado que, para isso, deve promover a universalização dessa etapa em todas as comunidades que demandarem escolarização</a:t>
            </a:r>
            <a:r>
              <a:rPr lang="pt-BR" sz="2600" dirty="0" smtClean="0"/>
              <a:t>.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O ensino fundamental deve garantir aos alunos indígenas condições favoráveis à construção do bem viver de suas comunidades, aliando, em sua formação escolar, conhecimentos científicos e tradicionais e práticas culturais próprias</a:t>
            </a:r>
            <a:r>
              <a:rPr lang="pt-BR" sz="2600" dirty="0" smtClean="0"/>
              <a:t>.</a:t>
            </a:r>
            <a:endParaRPr lang="pt-BR" sz="2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548680"/>
            <a:ext cx="860444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/>
              <a:t>Do ensino </a:t>
            </a:r>
            <a:r>
              <a:rPr lang="pt-BR" sz="2800" b="1" dirty="0" smtClean="0"/>
              <a:t>médio</a:t>
            </a:r>
          </a:p>
          <a:p>
            <a:pPr algn="ctr"/>
            <a:endParaRPr lang="pt-BR" sz="2800" b="1" dirty="0"/>
          </a:p>
          <a:p>
            <a:pPr algn="just"/>
            <a:r>
              <a:rPr lang="pt-BR" sz="2800" dirty="0"/>
              <a:t>O ensino médio deve promover o protagonismo dos alunos indígenas, por meio de uma formação ampla, não fragmentada que</a:t>
            </a:r>
            <a:r>
              <a:rPr lang="pt-BR" sz="2800" dirty="0" smtClean="0"/>
              <a:t>:</a:t>
            </a:r>
          </a:p>
          <a:p>
            <a:pPr algn="just"/>
            <a:r>
              <a:rPr lang="pt-BR" sz="2800" dirty="0" smtClean="0"/>
              <a:t>I </a:t>
            </a:r>
            <a:r>
              <a:rPr lang="pt-BR" sz="2800" dirty="0"/>
              <a:t>- oportunize o desenvolvimento das capacidades de análise e de tomada de decisões, resolução de problemas, flexibilidade para continuidade dos seus estudos;</a:t>
            </a:r>
          </a:p>
          <a:p>
            <a:pPr algn="just"/>
            <a:r>
              <a:rPr lang="pt-BR" sz="2800" dirty="0"/>
              <a:t>II - proporcione os conhecimentos necessários às interações com sua comunidade e com outras sociedades indígenas e não indígenas, facilitando o acesso ao mundo do trabalho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600" smtClean="0"/>
              <a:pPr algn="ctr"/>
              <a:t>11</a:t>
            </a:fld>
            <a:endParaRPr lang="pt-BR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76672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Da educação especial</a:t>
            </a:r>
          </a:p>
          <a:p>
            <a:pPr algn="just"/>
            <a:r>
              <a:rPr lang="pt-BR" sz="2800" dirty="0" smtClean="0"/>
              <a:t>A educação especial é uma modalidade de ensino que visa assegurar aos alunos com deficiência, transtornos globais do desenvolvimento e altas habilidades ou superdotação, o desenvolvimento das suas potencialidades socioeducacionais em todas as etapas e modalidades da educação básica nas escolas indígenas, por meio da oferta de Atendimento Educacional Especializado (AEE).</a:t>
            </a:r>
          </a:p>
          <a:p>
            <a:pPr algn="just"/>
            <a:endParaRPr lang="pt-BR" sz="1400" dirty="0" smtClean="0"/>
          </a:p>
          <a:p>
            <a:pPr algn="just"/>
            <a:r>
              <a:rPr lang="pt-BR" sz="2800" dirty="0" smtClean="0"/>
              <a:t>Considera-se atendimento educacional especializado o conjunto de atividades, recursos de acessibilidade e pedagógicos organizados institucionalmente, prestado de forma complementar ou suplementar à formação dos alunos no ensino comum.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600" smtClean="0"/>
              <a:pPr algn="ctr"/>
              <a:t>12</a:t>
            </a:fld>
            <a:endParaRPr lang="pt-BR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1340768"/>
            <a:ext cx="8352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O atendimento educacional especializado deverá compor a proposta pedagógica das escolas indígenas nos termos desta deliberação.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Fica assegurado ao aluno indígena o acesso e a permanência a outros atendimentos especializados na própria escola e/ou em outros espaços da comunidade que extrapolem o território indígena, sempre que identificada a necessidade.</a:t>
            </a:r>
          </a:p>
          <a:p>
            <a:pPr algn="just"/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412776"/>
            <a:ext cx="81369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O sistema de ensino, em articulação com o Ministério da Educação, outros órgãos federais e instituições de apoio às comunidades indígenas, deve realizar o levantamento da demanda para a educação especial nas comunidades, com vistas a prever e prover as condições para o atendimento às necessidades educacionais dos alunos indígenas com deficiência, transtornos globais do desenvolvimento e altas habilidades ou superdotação.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052736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Da educação  de jovens e adultos</a:t>
            </a:r>
          </a:p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just"/>
            <a:r>
              <a:rPr lang="pt-BR" sz="2800" dirty="0" smtClean="0"/>
              <a:t>A educação de jovens e adultos (EJA) caracteriza-se como uma proposta pedagógica flexível, com finalidades e funções específicas e tempo de duração definido, em conformidade com as normas do sistema, levando em consideração os conhecimentos, as experiências de vida dos jovens e adultos indígenas, ligadas às vivências cotidianas, individuais e coletivas, bem como ao trabalho.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908720"/>
            <a:ext cx="871296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Da educação profissional</a:t>
            </a:r>
          </a:p>
          <a:p>
            <a:pPr algn="ctr"/>
            <a:endParaRPr lang="pt-BR" sz="2800" b="1" dirty="0" smtClean="0"/>
          </a:p>
          <a:p>
            <a:pPr algn="just"/>
            <a:r>
              <a:rPr lang="pt-BR" sz="2800" dirty="0" smtClean="0"/>
              <a:t>A educação profissional deve articular-se com os princípios de formação ampla, de sustentabilidade socioambiental e de respeito à diversidade dos alunos, considerando as formas de organização das sociedades indígenas e suas diferenças sociais, políticas, econômicas e culturais, devendo: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I - contribuir na construção da gestão territorial autônoma, possibilitando a elaboração de projetos de desenvolvimento sustentável e de produção alternativa para as comunidades indígenas;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836712"/>
            <a:ext cx="86409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II - articular-se aos projetos comunitários, definidos a partir das demandas coletivas indígenas, contribuindo para a reflexão e construção de alternativas de gestão autônoma dos seus territórios, de sustentabilidade econômica, de segurança alimentar, de educação, de saúde e de atendimento às mais diversas necessidades cotidianas;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III - proporcionar aos alunos indígenas oportunidades de atuação em diferentes áreas do trabalho necessárias ao desenvolvimento de suas comunidades, como as da tecnologia da informação, saúde, gestão territorial e ambiental, magistério e outras.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908720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DA PROPOSTA PEDAGÓGICA DAS ESCOLAS INDÍGENAS</a:t>
            </a:r>
          </a:p>
          <a:p>
            <a:pPr algn="ctr"/>
            <a:endParaRPr lang="pt-BR" sz="2800" b="1" dirty="0" smtClean="0"/>
          </a:p>
          <a:p>
            <a:pPr algn="ctr"/>
            <a:endParaRPr lang="pt-BR" sz="2800" b="1" dirty="0" smtClean="0"/>
          </a:p>
          <a:p>
            <a:pPr algn="just"/>
            <a:r>
              <a:rPr lang="pt-BR" sz="2800" dirty="0" smtClean="0"/>
              <a:t>A proposta pedagógica, expressão da autonomia e da identidade escolar, é uma referência importante na garantia do direito a uma educação escolar diferenciada, devendo apresentar os princípios e objetivos da educação escolar indígena de acordo com as diretrizes curriculares específicas instituídas nacionalmente, bem como as aspirações das comunidades indígenas em relação à educação escolar.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484784"/>
            <a:ext cx="79928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Na educação escolar indígena, a proposta pedagógica deve estar intrinsecamente relacionada com os modos de viver das etnias em seus territórios, devendo estar alicerçada nos princípios da </a:t>
            </a:r>
            <a:r>
              <a:rPr lang="pt-BR" sz="2800" dirty="0" err="1" smtClean="0"/>
              <a:t>interculturalidade</a:t>
            </a:r>
            <a:r>
              <a:rPr lang="pt-BR" sz="2800" dirty="0" smtClean="0"/>
              <a:t>, bilinguismo/multilinguismo, especificidade, organização comunitária e territorialidade.</a:t>
            </a:r>
          </a:p>
          <a:p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692696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Esta Deliberação regulamenta a oferta da educação escolar indígena na educação básica em instituições próprias do Sistema Estadual de Ensino de Mato Grosso do Sul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algn="ctr"/>
            <a:r>
              <a:rPr lang="pt-BR" sz="2800" b="1" dirty="0"/>
              <a:t>DA ORGANIZAÇÃO DA EDUCAÇÃO ESCOLAR </a:t>
            </a:r>
            <a:r>
              <a:rPr lang="pt-BR" sz="2800" b="1" dirty="0" smtClean="0"/>
              <a:t>INDÍGENA</a:t>
            </a:r>
          </a:p>
          <a:p>
            <a:pPr algn="ctr"/>
            <a:endParaRPr lang="pt-BR" sz="2800" b="1" dirty="0"/>
          </a:p>
          <a:p>
            <a:pPr algn="just"/>
            <a:r>
              <a:rPr lang="pt-BR" sz="2800" dirty="0"/>
              <a:t>A educação escolar indígena deve se constituir num espaço de construção de relações interétnicas orientadas para a manutenção da pluralidade cultural, pelo reconhecimento de diferentes concepções pedagógicas e pela afirmação dos povos indígenas como sujeitos de direitos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8316416" y="6309320"/>
            <a:ext cx="576000" cy="324000"/>
          </a:xfrm>
        </p:spPr>
        <p:txBody>
          <a:bodyPr/>
          <a:lstStyle/>
          <a:p>
            <a:fld id="{F1A11BBA-C579-41D8-87F7-4AFCA07C290D}" type="slidenum">
              <a:rPr lang="pt-BR" sz="1400" smtClean="0">
                <a:latin typeface="Antique Olive" pitchFamily="34" charset="0"/>
              </a:rPr>
              <a:pPr/>
              <a:t>2</a:t>
            </a:fld>
            <a:endParaRPr lang="pt-BR" sz="1400" dirty="0">
              <a:latin typeface="Antique Oliv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11560" y="1412776"/>
            <a:ext cx="79208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A proposta pedagógica deve ser construída de forma autônoma e coletiva, valorizando os conhecimentos, a oralidade e a história de cada povo, em diálogo com os demais conhecimentos produzidos por outras sociedades humanas, e articulada aos projetos das comunidades indígenas, contemplando a gestão territorial e ambiental das terras indígenas e a sustentabilidade das suas comunidades.</a:t>
            </a:r>
          </a:p>
          <a:p>
            <a:pPr algn="just"/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884368" y="6093296"/>
            <a:ext cx="967680" cy="501650"/>
          </a:xfrm>
        </p:spPr>
        <p:txBody>
          <a:bodyPr/>
          <a:lstStyle/>
          <a:p>
            <a:fld id="{006ED98C-4D1D-434F-9A3C-EAFA84DA339E}" type="slidenum">
              <a:rPr lang="pt-BR" smtClean="0"/>
              <a:pPr/>
              <a:t>20</a:t>
            </a:fld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980728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Do currículo da educação escolar indígena</a:t>
            </a:r>
          </a:p>
          <a:p>
            <a:pPr algn="ctr"/>
            <a:endParaRPr lang="pt-BR" sz="2800" b="1" dirty="0" smtClean="0"/>
          </a:p>
          <a:p>
            <a:pPr algn="just"/>
            <a:r>
              <a:rPr lang="pt-BR" sz="2800" dirty="0" smtClean="0"/>
              <a:t>O currículo das escolas indígenas, ligado às concepções e práticas que definem o papel sociocultural da escola, diz respeito aos modos de organização dos seus tempos e espaços, de suas atividades pedagógicas, das relações sociais do cotidiano escolar, das interações do ambiente educacional com a sociedade, das relações de poder presentes no fazer educativo e nas formas de conceber e construir conhecimentos escolares, constituindo parte importante dos processos sociopolíticos e culturais de construção de identidades.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1052736"/>
            <a:ext cx="806489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Da avaliação</a:t>
            </a:r>
            <a:endParaRPr lang="pt-BR" sz="2800" dirty="0" smtClean="0"/>
          </a:p>
          <a:p>
            <a:endParaRPr lang="pt-BR" sz="2800" dirty="0" smtClean="0"/>
          </a:p>
          <a:p>
            <a:pPr algn="just"/>
            <a:r>
              <a:rPr lang="pt-BR" sz="2800" dirty="0" smtClean="0"/>
              <a:t>A avaliação, como um dos elementos que compõem o processo de ensino e de aprendizagem, é uma estratégia didática que deve ter seus fundamentos e procedimentos definidos anteriormente pelos gestores e professores e ser articulada à proposta curricular, às metodologias, ao modelo de planejamento e gestão, à formação inicial e continuada dos professores e demais profissionais da educação, bem como ao regimento escolar.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7129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DA FORMAÇÃO DOS PROFISSIONAIS DA EDUCAÇÃO ESCOLAR INDÍGENA</a:t>
            </a:r>
          </a:p>
          <a:p>
            <a:pPr algn="ctr"/>
            <a:endParaRPr lang="pt-BR" sz="2800" b="1" dirty="0" smtClean="0"/>
          </a:p>
          <a:p>
            <a:pPr algn="just"/>
            <a:r>
              <a:rPr lang="pt-BR" sz="2800" dirty="0" smtClean="0"/>
              <a:t>O sistema de ensino, em regime de colaboração e em articulação com as instituições formadoras, deve ofertar a formação inicial e continuada aos indígenas para serem professores e gestores.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800" dirty="0" smtClean="0"/>
              <a:t>A formação inicial de professores indígenas deverá ser realizada em cursos específicos de licenciaturas e pedagogias interculturais e, quando for o caso, em programas especiais de formação pedagógica ou, ainda, excepcionalmente, em outros cursos destinados ao magistério indígena de nível médio na modalidade normal. 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836712"/>
            <a:ext cx="8712968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A formação inicial pode ser ofertada em serviço.</a:t>
            </a:r>
          </a:p>
          <a:p>
            <a:endParaRPr lang="pt-BR" dirty="0" smtClean="0"/>
          </a:p>
          <a:p>
            <a:pPr algn="just"/>
            <a:r>
              <a:rPr lang="pt-BR" sz="2800" dirty="0" smtClean="0"/>
              <a:t>Os cursos de formação de professores indígenas, em nível médio ou licenciatura, devem enfatizar a constituição de competências referenciadas em conhecimentos científicos e tradicionais, valores, habilidades e atitudes pautadas nos princípios da educação escolar indígena.</a:t>
            </a:r>
          </a:p>
          <a:p>
            <a:pPr algn="just"/>
            <a:endParaRPr lang="pt-BR" dirty="0" smtClean="0"/>
          </a:p>
          <a:p>
            <a:pPr algn="just"/>
            <a:r>
              <a:rPr lang="pt-BR" sz="2800" dirty="0" smtClean="0"/>
              <a:t>A formação de professores indígenas deve estar voltada para a elaboração, o desenvolvimento e a avaliação de currículos e programas próprios, bem como a produção de materiais didáticos específicos e a utilização de metodologias próprias de ensino e pesquisa.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764704"/>
            <a:ext cx="8712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O sistema de ensino deve garantir, conforme a demanda, os meios de acesso, permanência e conclusão dos processos de formação dos professores indígenas.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800" dirty="0" smtClean="0"/>
              <a:t>O sistema de ensino deve assegurar a formação continuada específica dos professores indígenas articulada à realidade da escola indígena e à formação inicial dos seus professores.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800" dirty="0" smtClean="0"/>
              <a:t>A formação continuada dos profissionais do magistério indígena dar-se-á por meio de cursos presenciais ou a distância, por meio de atividades formativas e cursos de atualização, aperfeiçoamento, especialização, bem como programas de mestrado ou doutorado.</a:t>
            </a:r>
          </a:p>
          <a:p>
            <a:pPr algn="just"/>
            <a:endParaRPr lang="pt-BR" sz="2800" dirty="0" smtClean="0"/>
          </a:p>
          <a:p>
            <a:pPr algn="just"/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600" smtClean="0"/>
              <a:pPr algn="ctr"/>
              <a:t>25</a:t>
            </a:fld>
            <a:endParaRPr lang="pt-BR" sz="16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1052736"/>
            <a:ext cx="80648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O sistema de ensino deve assegurar na formação inicial e continuada dos professores indígenas conhecimentos específicos para o atendimento em todas as modalidades da educação básica.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476672"/>
            <a:ext cx="8712968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600" dirty="0"/>
              <a:t>A educação escolar indígena deve proporcionar às suas comunidades e povos</a:t>
            </a:r>
            <a:r>
              <a:rPr lang="pt-BR" sz="2600" dirty="0" smtClean="0"/>
              <a:t>:</a:t>
            </a:r>
          </a:p>
          <a:p>
            <a:pPr algn="just"/>
            <a:r>
              <a:rPr lang="pt-BR" sz="2600" dirty="0"/>
              <a:t>I - a revitalização de suas memórias históricas, a reafirmação de suas identidades étnicas e a valorização de suas línguas, ciências e artes e outros conhecimentos, com a colaboração de especialistas em conhecimentos tradicionais, como os tocadores de instrumentos musicais, contadores de narrativas míticas, artesãos, pajés ou xamãs, rezadores, </a:t>
            </a:r>
            <a:r>
              <a:rPr lang="pt-BR" sz="2600" dirty="0" err="1"/>
              <a:t>raizeiros</a:t>
            </a:r>
            <a:r>
              <a:rPr lang="pt-BR" sz="2600" dirty="0"/>
              <a:t>, parteiras, “os mais velhos”, organizadores de rituais, conselheiros e outras funções próprias e necessárias ao bem viver dos povos indígenas</a:t>
            </a:r>
            <a:r>
              <a:rPr lang="pt-BR" sz="2600" dirty="0" smtClean="0"/>
              <a:t>;</a:t>
            </a:r>
          </a:p>
          <a:p>
            <a:pPr algn="just"/>
            <a:endParaRPr lang="pt-BR" sz="2600" dirty="0"/>
          </a:p>
          <a:p>
            <a:pPr algn="just"/>
            <a:r>
              <a:rPr lang="pt-BR" sz="2600" dirty="0"/>
              <a:t>II - o acesso às informações, conhecimentos técnicos, tecnológicos, científicos e culturais da sociedade não indígena e das demais sociedades indígenas</a:t>
            </a:r>
            <a:r>
              <a:rPr lang="pt-BR" sz="2600" dirty="0" smtClean="0"/>
              <a:t>.</a:t>
            </a:r>
            <a:endParaRPr lang="pt-BR" sz="26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600" smtClean="0"/>
              <a:pPr algn="ctr"/>
              <a:t>3</a:t>
            </a:fld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548680"/>
            <a:ext cx="87129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Constituem elementos básicos para a organização, a estrutura e o funcionamento da escola indígena:</a:t>
            </a:r>
          </a:p>
          <a:p>
            <a:pPr algn="just"/>
            <a:r>
              <a:rPr lang="pt-BR" sz="2800" dirty="0"/>
              <a:t>I - a localização das escolas em terras habitadas por comunidades indígenas;</a:t>
            </a:r>
          </a:p>
          <a:p>
            <a:pPr algn="just"/>
            <a:r>
              <a:rPr lang="pt-BR" sz="2800" dirty="0"/>
              <a:t>II - a valorização das línguas indígenas e dos registros linguísticos da língua portuguesa para o ensino ministrado nas línguas indígenas, como uma das formas de preservação da realidade sociolinguística de cada povo;</a:t>
            </a:r>
          </a:p>
          <a:p>
            <a:pPr algn="just"/>
            <a:r>
              <a:rPr lang="pt-BR" sz="2800" dirty="0"/>
              <a:t>III - a organização da grafia das línguas indígenas de cada etnia, respeitando sua variante linguística;</a:t>
            </a:r>
          </a:p>
          <a:p>
            <a:pPr algn="just"/>
            <a:r>
              <a:rPr lang="pt-BR" sz="2800" dirty="0"/>
              <a:t>IV - o provimento de professores e gestores das escolas indígenas, preferencialmente oriundos da respectiva etnia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600" smtClean="0"/>
              <a:pPr algn="ctr"/>
              <a:t>4</a:t>
            </a:fld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1052736"/>
            <a:ext cx="842493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 escola indígena será criada em atendimento à reivindicação ou por iniciativa da comunidade interessada, ou com a anuência da mesma, respeitadas suas formas de representação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Na organização da escola indígena deve ser assegurada a participação de representantes da comunidade na definição do modelo de organização e gestão, considerando:</a:t>
            </a:r>
          </a:p>
          <a:p>
            <a:pPr algn="just"/>
            <a:r>
              <a:rPr lang="pt-BR" sz="2800" dirty="0"/>
              <a:t>I - suas estruturas sociais;</a:t>
            </a:r>
          </a:p>
          <a:p>
            <a:pPr algn="just"/>
            <a:r>
              <a:rPr lang="pt-BR" sz="2800" dirty="0"/>
              <a:t>II - suas práticas socioculturais, religiosas e econômicas</a:t>
            </a:r>
            <a:r>
              <a:rPr lang="pt-BR" sz="2800" dirty="0" smtClean="0"/>
              <a:t>;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980728"/>
            <a:ext cx="83529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III - suas formas de produção de conhecimento, processos próprios e métodos de ensino e de aprendizagem;</a:t>
            </a:r>
          </a:p>
          <a:p>
            <a:pPr algn="just"/>
            <a:r>
              <a:rPr lang="pt-BR" sz="2800" dirty="0"/>
              <a:t>IV - o uso de materiais didático-pedagógicos produzidos de acordo com o contexto sociocultural de cada povo indígena;</a:t>
            </a:r>
          </a:p>
          <a:p>
            <a:pPr algn="just"/>
            <a:r>
              <a:rPr lang="pt-BR" sz="2800" dirty="0"/>
              <a:t>V - a necessidade de edificação de escolas com características e padrões definidos, ouvidas as comunidades e/ou a utilização de espaços formativos disponíveis que atendam aos interesses das comunidades indígenas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908720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O sistema de ensino, em regime de colaboração, deve assegurar às escolas indígenas estrutura adequada às necessidades dos alunos, dos professores e das especificidades pedagógicas da educação escolar indígena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/>
              <a:t>O sistema de ensino, em regime de colaboração, deve produzir e publicar material didático em língua indígena e em língua portuguesa.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Devem </a:t>
            </a:r>
            <a:r>
              <a:rPr lang="pt-BR" sz="2800" dirty="0"/>
              <a:t>ser criadas comissões locais e regionais, com a participação das comunidades indígenas e especialistas na preparação do material didático</a:t>
            </a:r>
            <a:r>
              <a:rPr lang="pt-BR" sz="2800" dirty="0" smtClean="0"/>
              <a:t>.</a:t>
            </a:r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>
          <a:xfrm>
            <a:off x="7956376" y="6309320"/>
            <a:ext cx="762000" cy="365125"/>
          </a:xfrm>
        </p:spPr>
        <p:txBody>
          <a:bodyPr/>
          <a:lstStyle/>
          <a:p>
            <a:pPr algn="ctr"/>
            <a:fld id="{006ED98C-4D1D-434F-9A3C-EAFA84DA339E}" type="slidenum">
              <a:rPr lang="pt-BR" smtClean="0"/>
              <a:pPr algn="ctr"/>
              <a:t>7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908720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O sistema de ensino, em regime de colaboração, deve assessorar e apoiar, técnica e financeiramente, os povos e as escolas indígenas estaduais e municipais para a produção de material didático especifico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/>
          </a:p>
          <a:p>
            <a:pPr algn="ctr"/>
            <a:r>
              <a:rPr lang="pt-BR" sz="2800" b="1" dirty="0"/>
              <a:t>Da educação </a:t>
            </a:r>
            <a:r>
              <a:rPr lang="pt-BR" sz="2800" b="1" dirty="0" smtClean="0"/>
              <a:t>infantil</a:t>
            </a:r>
          </a:p>
          <a:p>
            <a:pPr algn="ctr"/>
            <a:endParaRPr lang="pt-BR" sz="2800" b="1" dirty="0" smtClean="0"/>
          </a:p>
          <a:p>
            <a:pPr algn="just"/>
            <a:r>
              <a:rPr lang="pt-BR" sz="2800" dirty="0"/>
              <a:t>A educação infantil é um direito dos povos indígenas que deve ser garantido e realizado com o compromisso de qualidade sociocultural e de respeito aos preceitos da educação diferenciada e específica</a:t>
            </a:r>
            <a:r>
              <a:rPr lang="pt-BR" sz="2800" dirty="0" smtClean="0"/>
              <a:t>.</a:t>
            </a:r>
            <a:endParaRPr lang="pt-BR" sz="2800" dirty="0"/>
          </a:p>
          <a:p>
            <a:pPr algn="just"/>
            <a:endParaRPr lang="pt-BR" sz="2800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ED98C-4D1D-434F-9A3C-EAFA84DA339E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6" y="1196752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A educação infantil pode ser também uma opção de cada comunidade indígena, que tem a prerrogativa de, ao avaliar suas funções e objetivos a partir de suas referências culturais, decidir sobre a implantação dessa etapa</a:t>
            </a:r>
            <a:r>
              <a:rPr lang="pt-BR" sz="2800" dirty="0" smtClean="0"/>
              <a:t>.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O </a:t>
            </a:r>
            <a:r>
              <a:rPr lang="pt-BR" sz="2800" dirty="0"/>
              <a:t>sistema de ensino deve promover consulta livre, prévia e informada acerca da oferta da educação infantil a todos os envolvidos com a educação das crianças indígenas. </a:t>
            </a:r>
          </a:p>
          <a:p>
            <a:pPr algn="just"/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006ED98C-4D1D-434F-9A3C-EAFA84DA339E}" type="slidenum">
              <a:rPr lang="pt-BR" sz="1600" smtClean="0"/>
              <a:pPr algn="ctr"/>
              <a:t>9</a:t>
            </a:fld>
            <a:endParaRPr lang="pt-BR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1924</Words>
  <Application>Microsoft Office PowerPoint</Application>
  <PresentationFormat>Apresentação na tela (4:3)</PresentationFormat>
  <Paragraphs>126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Fluxo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maria_lourdes</dc:creator>
  <cp:lastModifiedBy>Escola</cp:lastModifiedBy>
  <cp:revision>41</cp:revision>
  <dcterms:created xsi:type="dcterms:W3CDTF">2015-03-30T20:40:40Z</dcterms:created>
  <dcterms:modified xsi:type="dcterms:W3CDTF">2015-05-21T12:09:29Z</dcterms:modified>
</cp:coreProperties>
</file>