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1" r:id="rId8"/>
    <p:sldId id="262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00" autoAdjust="0"/>
  </p:normalViewPr>
  <p:slideViewPr>
    <p:cSldViewPr>
      <p:cViewPr>
        <p:scale>
          <a:sx n="66" d="100"/>
          <a:sy n="66" d="100"/>
        </p:scale>
        <p:origin x="-1284" y="-8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3D00A-3994-4ADF-9EBE-5113173A234F}" type="datetimeFigureOut">
              <a:rPr lang="pt-BR" smtClean="0"/>
              <a:pPr/>
              <a:t>05/08/2015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0979E-7DD4-490A-BEF8-36A531501FA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3D00A-3994-4ADF-9EBE-5113173A234F}" type="datetimeFigureOut">
              <a:rPr lang="pt-BR" smtClean="0"/>
              <a:pPr/>
              <a:t>05/08/2015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0979E-7DD4-490A-BEF8-36A531501FA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3D00A-3994-4ADF-9EBE-5113173A234F}" type="datetimeFigureOut">
              <a:rPr lang="pt-BR" smtClean="0"/>
              <a:pPr/>
              <a:t>05/08/2015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0979E-7DD4-490A-BEF8-36A531501FA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3D00A-3994-4ADF-9EBE-5113173A234F}" type="datetimeFigureOut">
              <a:rPr lang="pt-BR" smtClean="0"/>
              <a:pPr/>
              <a:t>05/08/2015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0979E-7DD4-490A-BEF8-36A531501FA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3D00A-3994-4ADF-9EBE-5113173A234F}" type="datetimeFigureOut">
              <a:rPr lang="pt-BR" smtClean="0"/>
              <a:pPr/>
              <a:t>05/08/2015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0979E-7DD4-490A-BEF8-36A531501FA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3D00A-3994-4ADF-9EBE-5113173A234F}" type="datetimeFigureOut">
              <a:rPr lang="pt-BR" smtClean="0"/>
              <a:pPr/>
              <a:t>05/08/2015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0979E-7DD4-490A-BEF8-36A531501FA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3D00A-3994-4ADF-9EBE-5113173A234F}" type="datetimeFigureOut">
              <a:rPr lang="pt-BR" smtClean="0"/>
              <a:pPr/>
              <a:t>05/08/2015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0979E-7DD4-490A-BEF8-36A531501FA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3D00A-3994-4ADF-9EBE-5113173A234F}" type="datetimeFigureOut">
              <a:rPr lang="pt-BR" smtClean="0"/>
              <a:pPr/>
              <a:t>05/08/2015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0979E-7DD4-490A-BEF8-36A531501FA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3D00A-3994-4ADF-9EBE-5113173A234F}" type="datetimeFigureOut">
              <a:rPr lang="pt-BR" smtClean="0"/>
              <a:pPr/>
              <a:t>05/08/2015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0979E-7DD4-490A-BEF8-36A531501FA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3D00A-3994-4ADF-9EBE-5113173A234F}" type="datetimeFigureOut">
              <a:rPr lang="pt-BR" smtClean="0"/>
              <a:pPr/>
              <a:t>05/08/2015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0979E-7DD4-490A-BEF8-36A531501FA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3D00A-3994-4ADF-9EBE-5113173A234F}" type="datetimeFigureOut">
              <a:rPr lang="pt-BR" smtClean="0"/>
              <a:pPr/>
              <a:t>05/08/2015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5E0979E-7DD4-490A-BEF8-36A531501FA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2F3D00A-3994-4ADF-9EBE-5113173A234F}" type="datetimeFigureOut">
              <a:rPr lang="pt-BR" smtClean="0"/>
              <a:pPr/>
              <a:t>05/08/2015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E0979E-7DD4-490A-BEF8-36A531501FAC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google.com/site/gtobservatoriodopeems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124744"/>
            <a:ext cx="8892480" cy="5112568"/>
          </a:xfrm>
        </p:spPr>
        <p:txBody>
          <a:bodyPr>
            <a:normAutofit/>
          </a:bodyPr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Etapas para o Monitoramento do Plano Municipal de </a:t>
            </a:r>
            <a:r>
              <a:rPr lang="pt-BR" b="1" dirty="0" smtClean="0">
                <a:solidFill>
                  <a:schemeClr val="tx1"/>
                </a:solidFill>
              </a:rPr>
              <a:t>Educação</a:t>
            </a:r>
            <a:br>
              <a:rPr lang="pt-BR" b="1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- sugestões -</a:t>
            </a:r>
            <a:r>
              <a:rPr lang="pt-BR" dirty="0">
                <a:solidFill>
                  <a:schemeClr val="tx1"/>
                </a:solidFill>
              </a:rPr>
              <a:t/>
            </a:r>
            <a:br>
              <a:rPr lang="pt-BR" dirty="0">
                <a:solidFill>
                  <a:schemeClr val="tx1"/>
                </a:solidFill>
              </a:rPr>
            </a:br>
            <a:endParaRPr lang="pt-B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658144"/>
            <a:ext cx="8435280" cy="4579168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pt-BR" sz="2800" dirty="0" smtClean="0"/>
              <a:t>1 - A </a:t>
            </a:r>
            <a:r>
              <a:rPr lang="pt-BR" sz="2800" dirty="0"/>
              <a:t>Secretaria Municipal de Educação, como articuladora das políticas educacionais do município, convidará, mediante ofício, dois representantes, titular e suplente, do Conselho Municipal de Educação, do Fórum Municipal de Educação, dos sindicatos vinculados à educação, da Comissão de Educação da Câmara Municipal, das universidades locais, entre outros, para participarem da </a:t>
            </a:r>
            <a:r>
              <a:rPr lang="pt-BR" sz="2800" b="1" dirty="0"/>
              <a:t>Comissão de Monitoramento </a:t>
            </a:r>
            <a:r>
              <a:rPr lang="pt-BR" sz="2800" b="1" dirty="0" smtClean="0"/>
              <a:t>e Avaliação do </a:t>
            </a:r>
            <a:r>
              <a:rPr lang="pt-BR" sz="2800" b="1" dirty="0"/>
              <a:t>Plano Municipal de </a:t>
            </a:r>
            <a:r>
              <a:rPr lang="pt-BR" sz="2800" b="1" dirty="0" smtClean="0"/>
              <a:t>Educação</a:t>
            </a:r>
            <a:r>
              <a:rPr lang="pt-BR" sz="2800" dirty="0" smtClean="0"/>
              <a:t>, prevista na Lei do PME.</a:t>
            </a:r>
            <a:endParaRPr lang="pt-BR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27649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200" dirty="0" smtClean="0"/>
              <a:t>2 - Publicação </a:t>
            </a:r>
            <a:r>
              <a:rPr lang="pt-BR" sz="3200" dirty="0"/>
              <a:t>da instituição da Comissão no Diário Oficial do Município mediante ato do Prefeito </a:t>
            </a:r>
            <a:r>
              <a:rPr lang="pt-BR" sz="3200" dirty="0" smtClean="0"/>
              <a:t>e </a:t>
            </a:r>
            <a:r>
              <a:rPr lang="pt-BR" sz="3200" dirty="0"/>
              <a:t>da Secretaria Municipal de Educação. </a:t>
            </a:r>
            <a:r>
              <a:rPr lang="pt-BR" sz="3200" dirty="0">
                <a:solidFill>
                  <a:srgbClr val="0070C0"/>
                </a:solidFill>
              </a:rPr>
              <a:t>(Modelos Decreto e Resoluções sobre Comissão do PEE-MS).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2468880"/>
            <a:ext cx="8229600" cy="43891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200" dirty="0" smtClean="0"/>
              <a:t>3 - Na </a:t>
            </a:r>
            <a:r>
              <a:rPr lang="pt-BR" sz="3200" dirty="0"/>
              <a:t>primeira reunião da Comissão </a:t>
            </a:r>
            <a:r>
              <a:rPr lang="pt-BR" sz="3200" dirty="0" smtClean="0"/>
              <a:t>devem </a:t>
            </a:r>
            <a:r>
              <a:rPr lang="pt-BR" sz="3200" dirty="0"/>
              <a:t>ser escolhidos: um coordenador e um coordenador-adjunto, uma pessoa para elaborar a ata e fazer a lista de presença</a:t>
            </a:r>
            <a:r>
              <a:rPr lang="pt-BR" sz="3200" dirty="0" smtClean="0"/>
              <a:t>.</a:t>
            </a:r>
            <a:endParaRPr lang="pt-BR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097360"/>
            <a:ext cx="8568952" cy="5760640"/>
          </a:xfrm>
        </p:spPr>
        <p:txBody>
          <a:bodyPr>
            <a:noAutofit/>
          </a:bodyPr>
          <a:lstStyle/>
          <a:p>
            <a:pPr lvl="0" algn="just">
              <a:buNone/>
            </a:pPr>
            <a:r>
              <a:rPr lang="pt-BR" sz="3200" dirty="0" smtClean="0"/>
              <a:t>4 - Reuniões </a:t>
            </a:r>
            <a:r>
              <a:rPr lang="pt-BR" sz="3200" dirty="0"/>
              <a:t>da Comissão com pautas definidas como: </a:t>
            </a:r>
          </a:p>
          <a:p>
            <a:pPr algn="just">
              <a:buFont typeface="Wingdings" pitchFamily="2" charset="2"/>
              <a:buChar char="Ø"/>
            </a:pPr>
            <a:r>
              <a:rPr lang="pt-BR" sz="3200" dirty="0" smtClean="0"/>
              <a:t>planejamento </a:t>
            </a:r>
            <a:r>
              <a:rPr lang="pt-BR" sz="3200" dirty="0"/>
              <a:t>para 2015;</a:t>
            </a:r>
          </a:p>
          <a:p>
            <a:pPr algn="just">
              <a:buFont typeface="Wingdings" pitchFamily="2" charset="2"/>
              <a:buChar char="Ø"/>
            </a:pPr>
            <a:r>
              <a:rPr lang="pt-BR" sz="3200" dirty="0" smtClean="0"/>
              <a:t>divisão </a:t>
            </a:r>
            <a:r>
              <a:rPr lang="pt-BR" sz="3200" dirty="0"/>
              <a:t>do grupo (e subgrupos) por metas do PME, com </a:t>
            </a:r>
            <a:r>
              <a:rPr lang="pt-BR" sz="3200" dirty="0" smtClean="0"/>
              <a:t>coordenador(a) escolhido(a);</a:t>
            </a:r>
            <a:endParaRPr lang="pt-BR" sz="3200" dirty="0"/>
          </a:p>
          <a:p>
            <a:pPr algn="just">
              <a:buFont typeface="Wingdings" pitchFamily="2" charset="2"/>
              <a:buChar char="Ø"/>
            </a:pPr>
            <a:r>
              <a:rPr lang="pt-BR" sz="3200" dirty="0" smtClean="0"/>
              <a:t>levantamento </a:t>
            </a:r>
            <a:r>
              <a:rPr lang="pt-BR" sz="3200" dirty="0"/>
              <a:t>dos prazos das estratégias de cada meta;</a:t>
            </a:r>
          </a:p>
          <a:p>
            <a:pPr algn="just">
              <a:buFont typeface="Wingdings" pitchFamily="2" charset="2"/>
              <a:buChar char="Ø"/>
            </a:pPr>
            <a:r>
              <a:rPr lang="pt-BR" sz="3200" dirty="0" smtClean="0"/>
              <a:t>seleção </a:t>
            </a:r>
            <a:r>
              <a:rPr lang="pt-BR" sz="3200" dirty="0"/>
              <a:t>dos sites de pesquisa (IBGE, INEP, Censo Escolar, </a:t>
            </a:r>
            <a:r>
              <a:rPr lang="pt-BR" sz="3200" dirty="0" err="1"/>
              <a:t>Qedu</a:t>
            </a:r>
            <a:r>
              <a:rPr lang="pt-BR" sz="3200" dirty="0"/>
              <a:t>, Observatório do PNE, </a:t>
            </a:r>
            <a:r>
              <a:rPr lang="pt-BR" sz="3200" dirty="0" err="1"/>
              <a:t>Simec</a:t>
            </a:r>
            <a:r>
              <a:rPr lang="pt-BR" sz="3200" dirty="0" smtClean="0"/>
              <a:t>, </a:t>
            </a:r>
            <a:r>
              <a:rPr lang="pt-BR" sz="3200" dirty="0"/>
              <a:t>entre outros) </a:t>
            </a:r>
          </a:p>
          <a:p>
            <a:pPr marL="0" lvl="0" indent="0" algn="just">
              <a:buNone/>
            </a:pPr>
            <a:endParaRPr lang="pt-BR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764704"/>
            <a:ext cx="8568952" cy="576064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pt-BR" sz="2800" dirty="0" smtClean="0"/>
              <a:t>discussão </a:t>
            </a:r>
            <a:r>
              <a:rPr lang="pt-BR" sz="2800" dirty="0"/>
              <a:t>sobre quais informações e dados pesquisar nos sites;</a:t>
            </a:r>
          </a:p>
          <a:p>
            <a:pPr algn="just">
              <a:buFont typeface="Wingdings" pitchFamily="2" charset="2"/>
              <a:buChar char="Ø"/>
            </a:pPr>
            <a:r>
              <a:rPr lang="pt-BR" sz="2800" dirty="0" smtClean="0"/>
              <a:t>criação </a:t>
            </a:r>
            <a:r>
              <a:rPr lang="pt-BR" sz="2800" dirty="0"/>
              <a:t>de um site gratuito que possa armazenar os dados e informações coletados (</a:t>
            </a:r>
            <a:r>
              <a:rPr lang="pt-BR" sz="2800" dirty="0">
                <a:solidFill>
                  <a:srgbClr val="0070C0"/>
                </a:solidFill>
              </a:rPr>
              <a:t>sites.</a:t>
            </a:r>
            <a:r>
              <a:rPr lang="pt-BR" sz="2800" dirty="0" err="1">
                <a:solidFill>
                  <a:srgbClr val="0070C0"/>
                </a:solidFill>
              </a:rPr>
              <a:t>google</a:t>
            </a:r>
            <a:r>
              <a:rPr lang="pt-BR" sz="2800" dirty="0"/>
              <a:t>);</a:t>
            </a:r>
          </a:p>
          <a:p>
            <a:pPr algn="just">
              <a:buFont typeface="Wingdings" pitchFamily="2" charset="2"/>
              <a:buChar char="Ø"/>
            </a:pPr>
            <a:r>
              <a:rPr lang="pt-BR" sz="2800" dirty="0" smtClean="0"/>
              <a:t>escolha </a:t>
            </a:r>
            <a:r>
              <a:rPr lang="pt-BR" sz="2800" dirty="0"/>
              <a:t>de pessoas que sejam responsáveis pelo armazenamento dos dados no site;</a:t>
            </a:r>
          </a:p>
          <a:p>
            <a:pPr algn="just">
              <a:buFont typeface="Wingdings" pitchFamily="2" charset="2"/>
              <a:buChar char="Ø"/>
            </a:pPr>
            <a:r>
              <a:rPr lang="pt-BR" sz="2800" dirty="0" smtClean="0"/>
              <a:t>estabelecer </a:t>
            </a:r>
            <a:r>
              <a:rPr lang="pt-BR" sz="2800" dirty="0"/>
              <a:t>um calendário fixo de reuniões mensais para discussão dos dados coletados;</a:t>
            </a:r>
          </a:p>
          <a:p>
            <a:pPr algn="just">
              <a:buFont typeface="Wingdings" pitchFamily="2" charset="2"/>
              <a:buChar char="Ø"/>
            </a:pPr>
            <a:r>
              <a:rPr lang="pt-BR" sz="2800" dirty="0" smtClean="0"/>
              <a:t>alinhar </a:t>
            </a:r>
            <a:r>
              <a:rPr lang="pt-BR" sz="2800" dirty="0"/>
              <a:t>sempre as metas e estratégias do PME com as do PEE e do PNE; </a:t>
            </a:r>
          </a:p>
          <a:p>
            <a:pPr algn="just">
              <a:buFont typeface="Wingdings" pitchFamily="2" charset="2"/>
              <a:buChar char="Ø"/>
            </a:pPr>
            <a:r>
              <a:rPr lang="pt-BR" sz="2800" dirty="0" smtClean="0"/>
              <a:t>atuar </a:t>
            </a:r>
            <a:r>
              <a:rPr lang="pt-BR" sz="2800" dirty="0"/>
              <a:t>de forma articulada e colaborativa com a Comissão de Monitoramento do PEE-MS.</a:t>
            </a:r>
          </a:p>
          <a:p>
            <a:pPr marL="0" lvl="0" indent="0" algn="just">
              <a:buNone/>
            </a:pPr>
            <a:endParaRPr lang="pt-BR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412776"/>
            <a:ext cx="8219256" cy="528945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200" dirty="0" smtClean="0"/>
              <a:t>5 - Apresentação do site do GT Observatório do PEE - MS</a:t>
            </a:r>
          </a:p>
          <a:p>
            <a:pPr marL="0" indent="0" algn="just">
              <a:buNone/>
            </a:pPr>
            <a:r>
              <a:rPr lang="pt-BR" sz="2400" u="sng" dirty="0" smtClean="0">
                <a:solidFill>
                  <a:srgbClr val="FF0000"/>
                </a:solidFill>
                <a:hlinkClick r:id="rId2"/>
              </a:rPr>
              <a:t>https</a:t>
            </a:r>
            <a:r>
              <a:rPr lang="pt-BR" sz="2400" u="sng" dirty="0">
                <a:solidFill>
                  <a:srgbClr val="FF0000"/>
                </a:solidFill>
                <a:hlinkClick r:id="rId2"/>
              </a:rPr>
              <a:t>://sites.google.com/site/gtobservatoriodopeems/</a:t>
            </a:r>
            <a:r>
              <a:rPr lang="pt-BR" sz="2400" dirty="0">
                <a:solidFill>
                  <a:srgbClr val="FF0000"/>
                </a:solidFill>
              </a:rPr>
              <a:t> </a:t>
            </a:r>
            <a:endParaRPr lang="pt-BR" sz="24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pt-BR" sz="3200" dirty="0" smtClean="0"/>
              <a:t>Esse </a:t>
            </a:r>
            <a:r>
              <a:rPr lang="pt-BR" sz="3200" dirty="0"/>
              <a:t>é o </a:t>
            </a:r>
            <a:r>
              <a:rPr lang="pt-BR" sz="3200" dirty="0" smtClean="0"/>
              <a:t>ambiente </a:t>
            </a:r>
            <a:r>
              <a:rPr lang="pt-BR" sz="3200" dirty="0"/>
              <a:t>de trabalho do </a:t>
            </a:r>
            <a:r>
              <a:rPr lang="pt-BR" sz="3200" b="1" dirty="0" smtClean="0"/>
              <a:t>GT</a:t>
            </a:r>
            <a:r>
              <a:rPr lang="pt-BR" sz="3200" dirty="0" smtClean="0"/>
              <a:t>, </a:t>
            </a:r>
            <a:r>
              <a:rPr lang="pt-BR" sz="3200" dirty="0"/>
              <a:t>criado pelo Fórum Estadual de Educação. </a:t>
            </a:r>
            <a:endParaRPr lang="pt-BR" sz="3200" dirty="0" smtClean="0"/>
          </a:p>
          <a:p>
            <a:pPr marL="0" indent="0" algn="just">
              <a:buNone/>
            </a:pPr>
            <a:r>
              <a:rPr lang="pt-BR" sz="3200" dirty="0" smtClean="0"/>
              <a:t>Nesse </a:t>
            </a:r>
            <a:r>
              <a:rPr lang="pt-BR" sz="3200" dirty="0"/>
              <a:t>site estão disponíveis em </a:t>
            </a:r>
            <a:r>
              <a:rPr lang="pt-BR" sz="3200" b="1" dirty="0"/>
              <a:t>Links úteis</a:t>
            </a:r>
            <a:r>
              <a:rPr lang="pt-BR" sz="3200" dirty="0"/>
              <a:t> os endereços dos sites de pesquisa acima mencionados</a:t>
            </a:r>
            <a:r>
              <a:rPr lang="pt-BR" sz="3200" dirty="0" smtClean="0"/>
              <a:t>.</a:t>
            </a:r>
            <a:endParaRPr lang="pt-BR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2468880"/>
            <a:ext cx="8229600" cy="21122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/>
              <a:t>6 - </a:t>
            </a:r>
            <a:r>
              <a:rPr lang="pt-BR" sz="3200" dirty="0" smtClean="0"/>
              <a:t>A </a:t>
            </a:r>
            <a:r>
              <a:rPr lang="pt-BR" sz="3200" dirty="0"/>
              <a:t>plataforma oficial do </a:t>
            </a:r>
            <a:r>
              <a:rPr lang="pt-BR" sz="3200" b="1" dirty="0"/>
              <a:t>Observatório do Plano Estadual de Educação</a:t>
            </a:r>
            <a:r>
              <a:rPr lang="pt-BR" sz="3200" dirty="0"/>
              <a:t> está em construção</a:t>
            </a:r>
            <a:r>
              <a:rPr lang="pt-BR" sz="3200" dirty="0" smtClean="0"/>
              <a:t>. </a:t>
            </a:r>
            <a:r>
              <a:rPr lang="pt-BR" sz="3200" dirty="0" smtClean="0">
                <a:solidFill>
                  <a:srgbClr val="0070C0"/>
                </a:solidFill>
              </a:rPr>
              <a:t>(Power </a:t>
            </a:r>
            <a:r>
              <a:rPr lang="pt-BR" sz="3200" dirty="0" err="1" smtClean="0">
                <a:solidFill>
                  <a:srgbClr val="0070C0"/>
                </a:solidFill>
              </a:rPr>
              <a:t>Point</a:t>
            </a:r>
            <a:r>
              <a:rPr lang="pt-BR" sz="3200" dirty="0" smtClean="0">
                <a:solidFill>
                  <a:srgbClr val="0070C0"/>
                </a:solidFill>
              </a:rPr>
              <a:t> do protótipo)</a:t>
            </a:r>
            <a:endParaRPr lang="pt-BR" sz="3200" dirty="0">
              <a:solidFill>
                <a:srgbClr val="0070C0"/>
              </a:solidFill>
            </a:endParaRPr>
          </a:p>
          <a:p>
            <a:pPr marL="0" lvl="0" indent="0" algn="just">
              <a:buNone/>
            </a:pP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</TotalTime>
  <Words>369</Words>
  <Application>Microsoft Office PowerPoint</Application>
  <PresentationFormat>Apresentação na tela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Fluxo</vt:lpstr>
      <vt:lpstr>Etapas para o Monitoramento do Plano Municipal de Educação - sugestões - 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Etapas para o Monitoramento do Plano Municipal de Educação</dc:title>
  <dc:creator>maria_lourdes</dc:creator>
  <cp:lastModifiedBy>Escola</cp:lastModifiedBy>
  <cp:revision>11</cp:revision>
  <dcterms:created xsi:type="dcterms:W3CDTF">2015-08-04T20:38:50Z</dcterms:created>
  <dcterms:modified xsi:type="dcterms:W3CDTF">2015-08-05T17:52:34Z</dcterms:modified>
</cp:coreProperties>
</file>