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2" r:id="rId2"/>
    <p:sldId id="273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74" r:id="rId11"/>
    <p:sldId id="275" r:id="rId12"/>
    <p:sldId id="276" r:id="rId13"/>
    <p:sldId id="277" r:id="rId14"/>
    <p:sldId id="27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0819"/>
    <a:srgbClr val="1040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96" y="-9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B0445-7A79-3743-A2C6-BB483FDDE447}" type="datetimeFigureOut">
              <a:rPr lang="en-US" smtClean="0"/>
              <a:t>14/06/16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CA15-934B-C34F-8C5E-A0C0044E3F0C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605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5D48F-440C-4849-84FE-3FB0B5B53190}" type="datetimeFigureOut">
              <a:rPr lang="en-US" smtClean="0"/>
              <a:t>14/06/16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FB8E2-5E5F-5144-87E7-EF1B5C41DA8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963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6021A-F15C-4F4C-A5CF-0688FD35BCE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14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38D81-1AE0-D241-8C34-F1D8A5EC4F3D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9DCC-5DDA-EE4F-9BA7-C9D2D63C4389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9354-4EFC-6449-A01B-1EC2B9D2A40A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2ED4-5FD2-D94E-B854-1F58D0BCC1F4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67DD-A272-CA43-9D73-7A5204EEB3D7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D735-5670-3746-8704-589D75815149}" type="datetime1">
              <a:rPr lang="pt-BR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9E31-03FE-A649-9F71-E817BE7AE000}" type="datetime1">
              <a:rPr lang="pt-BR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1E7CC-1A3B-B945-B8AA-EDDCA7B40F42}" type="datetime1">
              <a:rPr lang="pt-BR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BB6EA-E5FD-C449-A7C4-4C21EEF8388E}" type="datetime1">
              <a:rPr lang="pt-BR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4348-7FE7-E147-94C5-7A3B6EBA35FC}" type="datetime1">
              <a:rPr lang="pt-BR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B09B-8200-5A40-B9C0-07F3952DCEFF}" type="datetime1">
              <a:rPr lang="pt-BR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1928-89D7-D34C-9802-E8C2B5AA58E7}" type="datetime1">
              <a:rPr lang="pt-BR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84776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  <a:latin typeface="Arial"/>
                <a:cs typeface="Arial"/>
              </a:rPr>
              <a:t>SISTEMA DE APRENDIZAGEM</a:t>
            </a:r>
            <a:endParaRPr lang="pt-BR" sz="32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4776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Direito do aluno de aprender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Sistema de ensino inepto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Pouquíssimos aprendem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Escola tem aula, prova, repasse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Quanto mais disso, menos se aprende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Progressão automática generalizada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LDB: progressão continuada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Anos finais e ensino médio em queda</a:t>
            </a:r>
          </a:p>
          <a:p>
            <a:r>
              <a:rPr lang="pt-BR" sz="3600" b="1" dirty="0" smtClean="0">
                <a:latin typeface="Arial"/>
                <a:cs typeface="Arial"/>
              </a:rPr>
              <a:t>9. Desaprendizagem como regra</a:t>
            </a:r>
          </a:p>
          <a:p>
            <a:r>
              <a:rPr lang="pt-BR" sz="3600" b="1" dirty="0" smtClean="0">
                <a:latin typeface="Arial"/>
                <a:cs typeface="Arial"/>
              </a:rPr>
              <a:t>10. Escola muito pouco útil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955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08269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pPr algn="ctr"/>
            <a:r>
              <a:rPr lang="pt-BR" sz="4000" b="1" dirty="0" smtClean="0">
                <a:solidFill>
                  <a:srgbClr val="000090"/>
                </a:solidFill>
                <a:latin typeface="Arial"/>
                <a:cs typeface="Arial"/>
              </a:rPr>
              <a:t>DESAFIO DOCENTE</a:t>
            </a:r>
            <a:endParaRPr lang="pt-BR" sz="40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07886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Fator externo estratégico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Profissional da aprendizagem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Se é problema, é sobretudo solução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“Cuidar” do professor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Direito de estudar no trabalho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Além da “semana pedagógica”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Formação autoral (cursos longos)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Pesquisa e produção científica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9. Valorização socioeconômica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10. Eterno aprendiz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738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prstTxWarp prst="textDeflateTop">
              <a:avLst/>
            </a:prstTxWarp>
            <a:spAutoFit/>
          </a:bodyPr>
          <a:lstStyle/>
          <a:p>
            <a:pPr algn="ctr"/>
            <a:r>
              <a:rPr lang="pt-BR" sz="3600" b="1" dirty="0" smtClean="0">
                <a:solidFill>
                  <a:srgbClr val="000090"/>
                </a:solidFill>
                <a:latin typeface="Arial"/>
                <a:cs typeface="Arial"/>
              </a:rPr>
              <a:t>FORMAÇÃO INSUFICIENTE</a:t>
            </a:r>
            <a:endParaRPr lang="pt-BR" sz="36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6331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</a:t>
            </a:r>
            <a:r>
              <a:rPr lang="pt-BR" sz="3600" b="1" dirty="0" smtClean="0">
                <a:solidFill>
                  <a:srgbClr val="FFFF00"/>
                </a:solidFill>
                <a:latin typeface="Arial"/>
                <a:cs typeface="Arial"/>
              </a:rPr>
              <a:t> Pedagogia</a:t>
            </a:r>
            <a:r>
              <a:rPr lang="pt-BR" sz="3600" b="1" dirty="0" smtClean="0">
                <a:latin typeface="Arial"/>
                <a:cs typeface="Arial"/>
              </a:rPr>
              <a:t>:</a:t>
            </a:r>
          </a:p>
          <a:p>
            <a:pPr lvl="2"/>
            <a:r>
              <a:rPr lang="pt-BR" sz="3600" b="1" dirty="0" smtClean="0">
                <a:latin typeface="Arial"/>
                <a:cs typeface="Arial"/>
              </a:rPr>
              <a:t>alfabetizador não profissional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</a:t>
            </a:r>
            <a:r>
              <a:rPr lang="pt-BR" sz="3600" b="1" dirty="0" smtClean="0">
                <a:solidFill>
                  <a:srgbClr val="FFFF00"/>
                </a:solidFill>
                <a:latin typeface="Arial"/>
                <a:cs typeface="Arial"/>
              </a:rPr>
              <a:t>Licenciatura</a:t>
            </a:r>
            <a:r>
              <a:rPr lang="pt-BR" sz="3600" b="1" dirty="0" smtClean="0">
                <a:latin typeface="Arial"/>
                <a:cs typeface="Arial"/>
              </a:rPr>
              <a:t>:</a:t>
            </a:r>
          </a:p>
          <a:p>
            <a:pPr lvl="1"/>
            <a:r>
              <a:rPr lang="pt-BR" sz="3600" b="1" dirty="0">
                <a:latin typeface="Arial"/>
                <a:cs typeface="Arial"/>
              </a:rPr>
              <a:t>n</a:t>
            </a:r>
            <a:r>
              <a:rPr lang="pt-BR" sz="3600" b="1" dirty="0" smtClean="0">
                <a:latin typeface="Arial"/>
                <a:cs typeface="Arial"/>
              </a:rPr>
              <a:t>ão sabe aprender, mas quer ensinar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Desempenho docente </a:t>
            </a:r>
            <a:r>
              <a:rPr lang="pt-BR" sz="3600" b="1" dirty="0" err="1" smtClean="0">
                <a:latin typeface="Arial"/>
                <a:cs typeface="Arial"/>
              </a:rPr>
              <a:t>X</a:t>
            </a:r>
            <a:r>
              <a:rPr lang="pt-BR" sz="3600" b="1" dirty="0" smtClean="0">
                <a:latin typeface="Arial"/>
                <a:cs typeface="Arial"/>
              </a:rPr>
              <a:t> discente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Não correlação  linear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Mudança escolar = mudança docente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Produzir conhecimento próprio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Garantir aprendizagem discente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Cuidar do estudante  </a:t>
            </a:r>
          </a:p>
        </p:txBody>
      </p:sp>
    </p:spTree>
    <p:extLst>
      <p:ext uri="{BB962C8B-B14F-4D97-AF65-F5344CB8AC3E}">
        <p14:creationId xmlns:p14="http://schemas.microsoft.com/office/powerpoint/2010/main" val="232346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FFFF00"/>
                </a:solidFill>
                <a:latin typeface="Arial"/>
                <a:cs typeface="Arial"/>
              </a:rPr>
              <a:t>ESCOLA INTEGRAL</a:t>
            </a:r>
            <a:endParaRPr lang="pt-BR" sz="4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07886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Centrada na aprendizagem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“Outro” professor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“Outra” escola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Sem aula, prova, repasse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Produção diária do estudante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Avaliar pelo que se produz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Educação científica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AUTORIA estudantil</a:t>
            </a:r>
          </a:p>
          <a:p>
            <a:r>
              <a:rPr lang="pt-BR" sz="3600" b="1" dirty="0" smtClean="0">
                <a:latin typeface="Arial"/>
                <a:cs typeface="Arial"/>
              </a:rPr>
              <a:t>9. AUTORIA docente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10. Preparação prévia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244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rgbClr val="104007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  <a:latin typeface="Arial"/>
                <a:cs typeface="Arial"/>
              </a:rPr>
              <a:t>SISTEMA DE APRENDIZAGEM </a:t>
            </a:r>
            <a:r>
              <a:rPr lang="pt-BR" sz="3200" b="1" dirty="0" smtClean="0">
                <a:latin typeface="Arial"/>
                <a:cs typeface="Arial"/>
              </a:rPr>
              <a:t>=</a:t>
            </a:r>
            <a:r>
              <a:rPr lang="pt-BR" sz="3200" b="1" dirty="0" smtClean="0">
                <a:solidFill>
                  <a:srgbClr val="FFFF00"/>
                </a:solidFill>
                <a:latin typeface="Arial"/>
                <a:cs typeface="Arial"/>
              </a:rPr>
              <a:t> ESCOLA DE QUE A SOCIEDADE PRECISA</a:t>
            </a:r>
            <a:endParaRPr lang="pt-BR" sz="32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077218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Educação emancipatória (P. Freire)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“Ler a realidade”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Habilidade abstrata, formal, analítica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Desconstruir a opressão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Matemática como arma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Não coisa pobre para o pobre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A melhor escola possível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População precisa do conhecimento mais elaborado, da escola mais caprichada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524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pt-BR" sz="3600" b="1" dirty="0" smtClean="0">
                <a:latin typeface="Arial"/>
                <a:cs typeface="Arial"/>
              </a:rPr>
              <a:t>SUGEST</a:t>
            </a:r>
            <a:r>
              <a:rPr lang="pt-BR" sz="3600" b="1" dirty="0" smtClean="0">
                <a:latin typeface="Arial"/>
                <a:cs typeface="Arial"/>
              </a:rPr>
              <a:t>ÃO PRELIMINAR</a:t>
            </a:r>
            <a:endParaRPr lang="pt-BR" sz="3600" b="1" dirty="0">
              <a:latin typeface="Arial"/>
              <a:cs typeface="Arial"/>
            </a:endParaRPr>
          </a:p>
        </p:txBody>
      </p:sp>
      <p:sp>
        <p:nvSpPr>
          <p:cNvPr id="4" name="Dodecagon 3"/>
          <p:cNvSpPr/>
          <p:nvPr/>
        </p:nvSpPr>
        <p:spPr>
          <a:xfrm>
            <a:off x="0" y="646331"/>
            <a:ext cx="9144000" cy="1420703"/>
          </a:xfrm>
          <a:prstGeom prst="dodecagon">
            <a:avLst/>
          </a:prstGeom>
          <a:solidFill>
            <a:srgbClr val="104007"/>
          </a:solidFill>
          <a:ln w="762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rPr>
              <a:t>ESCOLA DE PROFESSORES B</a:t>
            </a:r>
            <a:r>
              <a:rPr lang="pt-BR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Arial"/>
                <a:cs typeface="Arial"/>
              </a:rPr>
              <a:t>ÁSICOS DO MS</a:t>
            </a:r>
            <a:endParaRPr lang="pt-BR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67034"/>
            <a:ext cx="91440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Acordo Estado/Munic</a:t>
            </a:r>
            <a:r>
              <a:rPr lang="pt-BR" sz="3600" b="1" dirty="0" smtClean="0">
                <a:latin typeface="Arial"/>
                <a:cs typeface="Arial"/>
              </a:rPr>
              <a:t>ípios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Formaç</a:t>
            </a:r>
            <a:r>
              <a:rPr lang="pt-BR" sz="3600" b="1" dirty="0" smtClean="0">
                <a:latin typeface="Arial"/>
                <a:cs typeface="Arial"/>
              </a:rPr>
              <a:t>ão continuada de docentes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Base: AUTORIA DOCENTE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Cursos longos (híbridos)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Educar pela Pesquisa e similares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Compromisso com aprendizagem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EI alternativa (produção discente)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Direitos de todos de </a:t>
            </a:r>
            <a:r>
              <a:rPr lang="pt-BR" sz="3600" b="1" smtClean="0">
                <a:latin typeface="Arial"/>
                <a:cs typeface="Arial"/>
              </a:rPr>
              <a:t>aprender bem</a:t>
            </a:r>
            <a:r>
              <a:rPr lang="pt-BR" sz="3600" b="1" smtClean="0">
                <a:latin typeface="Arial"/>
                <a:cs typeface="Arial"/>
              </a:rPr>
              <a:t>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3969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994337"/>
            <a:ext cx="9144000" cy="830997"/>
          </a:xfrm>
          <a:prstGeom prst="rect">
            <a:avLst/>
          </a:prstGeom>
          <a:solidFill>
            <a:srgbClr val="104007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err="1" smtClean="0">
                <a:solidFill>
                  <a:srgbClr val="FFFF00"/>
                </a:solidFill>
                <a:latin typeface="Arial"/>
                <a:cs typeface="Arial"/>
              </a:rPr>
              <a:t>pedrodemo@gmail.com</a:t>
            </a:r>
            <a:endParaRPr lang="pt-BR" sz="48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258751"/>
            <a:ext cx="9144000" cy="707886"/>
          </a:xfrm>
          <a:prstGeom prst="rect">
            <a:avLst/>
          </a:prstGeom>
          <a:solidFill>
            <a:srgbClr val="104007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err="1" smtClean="0">
                <a:solidFill>
                  <a:srgbClr val="FFFF00"/>
                </a:solidFill>
                <a:latin typeface="Arial"/>
                <a:cs typeface="Arial"/>
              </a:rPr>
              <a:t>www.pedrodemo.blogspot.com.br</a:t>
            </a:r>
            <a:endParaRPr lang="pt-BR" sz="4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454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rgbClr val="104007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FFFF00"/>
                </a:solidFill>
                <a:latin typeface="Arial"/>
                <a:cs typeface="Arial"/>
              </a:rPr>
              <a:t>APRENDIZAGEM</a:t>
            </a:r>
            <a:endParaRPr lang="pt-BR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07886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Dinâmica de dentro, </a:t>
            </a:r>
            <a:r>
              <a:rPr lang="pt-BR" sz="3600" b="1" dirty="0" err="1" smtClean="0">
                <a:latin typeface="Arial"/>
                <a:cs typeface="Arial"/>
              </a:rPr>
              <a:t>autoformativa</a:t>
            </a:r>
            <a:endParaRPr lang="pt-BR" sz="3600" b="1" dirty="0" smtClean="0">
              <a:latin typeface="Arial"/>
              <a:cs typeface="Arial"/>
            </a:endParaRPr>
          </a:p>
          <a:p>
            <a:r>
              <a:rPr lang="pt-BR" sz="3600" b="1" dirty="0" smtClean="0">
                <a:latin typeface="Arial"/>
                <a:cs typeface="Arial"/>
              </a:rPr>
              <a:t>2. Dinâmica evolucionária (autopoiese)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Seres vivos se desenvolvem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Pressões de fora (professor)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Resposta autoral intrínseca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Aprender como AUTOR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Mente participativa, produtiva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Seletiva, incompleta</a:t>
            </a:r>
          </a:p>
          <a:p>
            <a:r>
              <a:rPr lang="pt-BR" sz="3600" b="1" dirty="0" smtClean="0">
                <a:latin typeface="Arial"/>
                <a:cs typeface="Arial"/>
              </a:rPr>
              <a:t>9. Capacidade de resposta</a:t>
            </a:r>
          </a:p>
          <a:p>
            <a:r>
              <a:rPr lang="pt-BR" sz="3600" b="1" dirty="0" smtClean="0">
                <a:latin typeface="Arial"/>
                <a:cs typeface="Arial"/>
              </a:rPr>
              <a:t>10. Protagonismo </a:t>
            </a:r>
            <a:endParaRPr lang="pt-BR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835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rgbClr val="3B081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rgbClr val="FFFF00"/>
                </a:solidFill>
                <a:latin typeface="Arial"/>
                <a:cs typeface="Arial"/>
              </a:rPr>
              <a:t>EDUCAÇÃO CIENTÍFICA</a:t>
            </a:r>
            <a:endParaRPr lang="pt-BR" sz="4000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707886"/>
            <a:ext cx="9144000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/>
                <a:cs typeface="Arial"/>
              </a:rPr>
              <a:t>1. Pesquisar &amp; Elaborar (autoria)</a:t>
            </a:r>
          </a:p>
          <a:p>
            <a:r>
              <a:rPr lang="pt-BR" sz="3600" b="1" dirty="0" smtClean="0">
                <a:latin typeface="Arial"/>
                <a:cs typeface="Arial"/>
              </a:rPr>
              <a:t>2. Habilidade abstrata, formal, analítica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3. Desconstruir a opressão</a:t>
            </a:r>
          </a:p>
          <a:p>
            <a:r>
              <a:rPr lang="pt-BR" sz="3600" b="1" dirty="0" smtClean="0">
                <a:latin typeface="Arial"/>
                <a:cs typeface="Arial"/>
              </a:rPr>
              <a:t>4. Alternativa protagonista</a:t>
            </a:r>
          </a:p>
          <a:p>
            <a:r>
              <a:rPr lang="pt-BR" sz="3600" b="1" dirty="0" smtClean="0">
                <a:latin typeface="Arial"/>
                <a:cs typeface="Arial"/>
              </a:rPr>
              <a:t>5. Lutar com as mesmas armas</a:t>
            </a:r>
          </a:p>
          <a:p>
            <a:r>
              <a:rPr lang="pt-BR" sz="3600" b="1" dirty="0" smtClean="0">
                <a:latin typeface="Arial"/>
                <a:cs typeface="Arial"/>
              </a:rPr>
              <a:t>6. Matemática como arma (Galilei)</a:t>
            </a:r>
          </a:p>
          <a:p>
            <a:r>
              <a:rPr lang="pt-BR" sz="3600" b="1" dirty="0" smtClean="0">
                <a:latin typeface="Arial"/>
                <a:cs typeface="Arial"/>
              </a:rPr>
              <a:t>7. Ciência crítica autocrítica</a:t>
            </a:r>
          </a:p>
          <a:p>
            <a:r>
              <a:rPr lang="pt-BR" sz="3600" b="1" dirty="0" smtClean="0">
                <a:latin typeface="Arial"/>
                <a:cs typeface="Arial"/>
              </a:rPr>
              <a:t>8. Ambiguidade da ciência</a:t>
            </a:r>
          </a:p>
          <a:p>
            <a:r>
              <a:rPr lang="pt-BR" sz="3600" b="1" dirty="0" smtClean="0">
                <a:latin typeface="Arial"/>
                <a:cs typeface="Arial"/>
              </a:rPr>
              <a:t>9. Excluído não precisa de resto</a:t>
            </a:r>
          </a:p>
          <a:p>
            <a:r>
              <a:rPr lang="pt-BR" sz="3600" b="1" dirty="0" smtClean="0">
                <a:latin typeface="Arial"/>
                <a:cs typeface="Arial"/>
              </a:rPr>
              <a:t>10. A “melhor” escola possível </a:t>
            </a:r>
            <a:endParaRPr lang="pt-BR" sz="3600" b="1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77876" y="6582522"/>
            <a:ext cx="457200" cy="27547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4</a:t>
            </a:fld>
            <a:endParaRPr kumimoji="0"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896322"/>
              </p:ext>
            </p:extLst>
          </p:nvPr>
        </p:nvGraphicFramePr>
        <p:xfrm>
          <a:off x="-36006" y="425871"/>
          <a:ext cx="9071995" cy="5971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720080"/>
                <a:gridCol w="792088"/>
                <a:gridCol w="792088"/>
                <a:gridCol w="864096"/>
                <a:gridCol w="864096"/>
                <a:gridCol w="864096"/>
                <a:gridCol w="792088"/>
                <a:gridCol w="792088"/>
                <a:gridCol w="864096"/>
                <a:gridCol w="719066"/>
              </a:tblGrid>
              <a:tr h="603164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Brasil</a:t>
                      </a:r>
                      <a:endParaRPr lang="pt-BR" sz="16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1995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1997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1999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2001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2005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2009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2011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</a:t>
                      </a:r>
                      <a:endParaRPr lang="pt-BR" sz="14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  <a:tr h="859579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/5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EF-M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19,0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21,4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14,4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14,9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15,1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18,7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23,7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32,6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36,3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39,5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59579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/5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EF-LP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39,3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35,5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24,8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23,7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25,6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26,6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27,9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34,2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40,0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45,1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579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/9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EF-M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16,8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16,7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13,2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13,4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14,7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13,0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14,3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14,8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16,9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16,4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859579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/9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EF-LP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37,5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31,8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18,6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21,8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20,1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19,5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20,5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26,3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27,0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28,7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579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EM-M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11,6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17,9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11,9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11,6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12,8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10,9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9,8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11,0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10,3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9,3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</a:tr>
              <a:tr h="1070926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pt-BR" sz="1050" b="1" baseline="300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pt-BR" sz="105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EM-LP</a:t>
                      </a:r>
                      <a:endParaRPr lang="pt-BR" sz="105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45,4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39,7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27,6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25,8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26,9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22,6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24,5</a:t>
                      </a:r>
                      <a:endParaRPr lang="pt-BR" sz="16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28,9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29,2</a:t>
                      </a:r>
                      <a:endParaRPr lang="pt-BR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27,2</a:t>
                      </a:r>
                      <a:endParaRPr lang="pt-BR" sz="16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1" y="0"/>
            <a:ext cx="59449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APRENDIZADO ADEQUADO – BRASIL (%)</a:t>
            </a:r>
            <a:endParaRPr lang="pt-BR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397856"/>
            <a:ext cx="3563888" cy="369332"/>
          </a:xfrm>
          <a:prstGeom prst="rect">
            <a:avLst/>
          </a:prstGeom>
          <a:solidFill>
            <a:srgbClr val="1F1D24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Todos pela educação</a:t>
            </a:r>
            <a:endParaRPr lang="pt-BR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425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544180"/>
              </p:ext>
            </p:extLst>
          </p:nvPr>
        </p:nvGraphicFramePr>
        <p:xfrm>
          <a:off x="6721" y="461664"/>
          <a:ext cx="9144005" cy="5643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825"/>
                <a:gridCol w="757318"/>
                <a:gridCol w="757318"/>
                <a:gridCol w="757318"/>
                <a:gridCol w="757318"/>
                <a:gridCol w="757318"/>
                <a:gridCol w="757318"/>
                <a:gridCol w="757318"/>
                <a:gridCol w="757318"/>
                <a:gridCol w="757318"/>
                <a:gridCol w="757318"/>
              </a:tblGrid>
              <a:tr h="591163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Anos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1995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1997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1999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2001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2003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2005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2007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2009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2011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2013</a:t>
                      </a:r>
                      <a:endParaRPr lang="pt-BR" dirty="0"/>
                    </a:p>
                  </a:txBody>
                  <a:tcPr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/5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EF/Mat.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21,4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21,5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14,3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9,1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12,5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26,0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31,1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43,7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42,2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/5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EF/LP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45,0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34,9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24,4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17,1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21,7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24,7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30,6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35,1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48,3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49,6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/9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EF/Mat.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8,0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11,2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16,0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15,4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15,1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18,4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18,4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16,5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/9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EF/LP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33,6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33,1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17,9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24,2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19,7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21,3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21,7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33,0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30,4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32,4</a:t>
                      </a:r>
                    </a:p>
                  </a:txBody>
                  <a:tcPr marL="68580" marR="68580" marT="0" marB="0" anchor="ctr"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EM/Mat.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7,2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21,5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11,8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12,6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15,5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10,0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14,2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12,7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8,9</a:t>
                      </a:r>
                    </a:p>
                  </a:txBody>
                  <a:tcPr marL="68580" marR="68580" marT="0" marB="0" anchor="ctr"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0000"/>
                    </a:solidFill>
                  </a:tcPr>
                </a:tc>
              </a:tr>
              <a:tr h="84209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pt-BR" sz="1200" b="1" baseline="3000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pt-BR" sz="12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EM/LP MS</a:t>
                      </a:r>
                      <a:endParaRPr lang="pt-BR" sz="24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42,4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42,0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26,1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31,4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30,5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29,6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28,4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42,4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37,6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32,5</a:t>
                      </a:r>
                    </a:p>
                  </a:txBody>
                  <a:tcPr marL="68580" marR="68580" marT="0" marB="0" anchor="ctr"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Arial"/>
                <a:cs typeface="Arial"/>
              </a:rPr>
              <a:t>Aprendizado adequado, Mato Grosso do Sul (%)</a:t>
            </a:r>
            <a:endParaRPr lang="pt-BR"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6461597"/>
            <a:ext cx="33588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Arial"/>
                <a:cs typeface="Arial"/>
              </a:rPr>
              <a:t>Fonte: Todos pela Educação</a:t>
            </a:r>
            <a:endParaRPr lang="pt-BR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2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6</a:t>
            </a:fld>
            <a:endParaRPr kumimoji="0"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47651"/>
              </p:ext>
            </p:extLst>
          </p:nvPr>
        </p:nvGraphicFramePr>
        <p:xfrm>
          <a:off x="0" y="476672"/>
          <a:ext cx="914399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1177483"/>
                <a:gridCol w="1224136"/>
                <a:gridCol w="1296144"/>
                <a:gridCol w="1008112"/>
                <a:gridCol w="1296144"/>
                <a:gridCol w="1835691"/>
              </a:tblGrid>
              <a:tr h="370840">
                <a:tc>
                  <a:txBody>
                    <a:bodyPr/>
                    <a:lstStyle/>
                    <a:p>
                      <a:endParaRPr lang="pt-BR" sz="24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2005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2007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2009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2013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Meta 2013</a:t>
                      </a:r>
                      <a:endParaRPr lang="pt-BR" sz="2400" b="1" dirty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3.8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4.2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4.6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5.0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5.2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4.9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A3E2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Pública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3.6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4.4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4.9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4.7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A3E2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Privada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6.5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6.5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6.7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A3E2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6.8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A3E25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solidFill>
            <a:srgbClr val="1F1D24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FFFF"/>
                </a:solidFill>
                <a:latin typeface="Arial"/>
                <a:cs typeface="Arial"/>
              </a:rPr>
              <a:t>IDEB 2013 – ANOS INICIAIS (EF)</a:t>
            </a:r>
            <a:endParaRPr lang="pt-BR" sz="2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46099"/>
              </p:ext>
            </p:extLst>
          </p:nvPr>
        </p:nvGraphicFramePr>
        <p:xfrm>
          <a:off x="-3" y="2852936"/>
          <a:ext cx="914400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  <a:gridCol w="1177485"/>
                <a:gridCol w="1224136"/>
                <a:gridCol w="1296144"/>
                <a:gridCol w="1080120"/>
                <a:gridCol w="1296144"/>
                <a:gridCol w="176368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3.8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4.1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4.2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4.4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4193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Pública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3.2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3.9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4.0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4.1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4193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Privada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5.8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5.8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5.9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34193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6.5</a:t>
                      </a:r>
                      <a:endParaRPr lang="pt-BR" sz="2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34193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420888"/>
            <a:ext cx="9144000" cy="461665"/>
          </a:xfrm>
          <a:prstGeom prst="rect">
            <a:avLst/>
          </a:prstGeom>
          <a:solidFill>
            <a:srgbClr val="1F1D24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FFFF"/>
                </a:solidFill>
                <a:latin typeface="Arial"/>
                <a:cs typeface="Arial"/>
              </a:rPr>
              <a:t>IDEB 2013 – ANOS FINAIS (EF)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98596"/>
              </p:ext>
            </p:extLst>
          </p:nvPr>
        </p:nvGraphicFramePr>
        <p:xfrm>
          <a:off x="-2" y="5013176"/>
          <a:ext cx="9144002" cy="155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6"/>
                <a:gridCol w="1306286"/>
                <a:gridCol w="1306286"/>
                <a:gridCol w="1306286"/>
                <a:gridCol w="1306286"/>
                <a:gridCol w="1306286"/>
                <a:gridCol w="130628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3.5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3.6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3.9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Pública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3.1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3.2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3.4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3.6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Privada</a:t>
                      </a:r>
                      <a:endParaRPr lang="pt-BR" sz="24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5.6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5.7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5.4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 smtClean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6.0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381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4437112"/>
            <a:ext cx="9144000" cy="461665"/>
          </a:xfrm>
          <a:prstGeom prst="rect">
            <a:avLst/>
          </a:prstGeom>
          <a:solidFill>
            <a:srgbClr val="1F1D24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FFFF"/>
                </a:solidFill>
                <a:latin typeface="Arial"/>
                <a:cs typeface="Arial"/>
              </a:rPr>
              <a:t>IDEB 2013 – ENSINO MÉDIO</a:t>
            </a:r>
          </a:p>
        </p:txBody>
      </p:sp>
    </p:spTree>
    <p:extLst>
      <p:ext uri="{BB962C8B-B14F-4D97-AF65-F5344CB8AC3E}">
        <p14:creationId xmlns:p14="http://schemas.microsoft.com/office/powerpoint/2010/main" val="378384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67EF-6112-7241-84B6-3BE457BD4C9B}" type="slidenum">
              <a:rPr lang="pt-BR" smtClean="0"/>
              <a:t>7</a:t>
            </a:fld>
            <a:endParaRPr lang="pt-BR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7399"/>
              </p:ext>
            </p:extLst>
          </p:nvPr>
        </p:nvGraphicFramePr>
        <p:xfrm>
          <a:off x="0" y="405300"/>
          <a:ext cx="9144000" cy="5951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275"/>
                <a:gridCol w="783602"/>
                <a:gridCol w="820123"/>
                <a:gridCol w="780858"/>
                <a:gridCol w="743142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98746">
                <a:tc gridSpan="4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/>
                          <a:cs typeface="Arial"/>
                        </a:rPr>
                        <a:t>LEITURA</a:t>
                      </a:r>
                      <a:endParaRPr lang="pt-BR" b="1" dirty="0">
                        <a:latin typeface="Arial"/>
                        <a:cs typeface="Arial"/>
                      </a:endParaRPr>
                    </a:p>
                  </a:txBody>
                  <a:tcPr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F1D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/>
                          <a:cs typeface="Arial"/>
                        </a:rPr>
                        <a:t>ESCRITA</a:t>
                      </a:r>
                      <a:endParaRPr lang="pt-BR" b="1" dirty="0">
                        <a:latin typeface="Arial"/>
                        <a:cs typeface="Arial"/>
                      </a:endParaRPr>
                    </a:p>
                  </a:txBody>
                  <a:tcPr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F1D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/>
                          <a:cs typeface="Arial"/>
                        </a:rPr>
                        <a:t>MATEMÁTICA</a:t>
                      </a:r>
                      <a:endParaRPr lang="pt-BR" b="1" dirty="0">
                        <a:latin typeface="Arial"/>
                        <a:cs typeface="Arial"/>
                      </a:endParaRPr>
                    </a:p>
                  </a:txBody>
                  <a:tcPr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F1D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9642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1-MG</a:t>
                      </a:r>
                      <a:endParaRPr lang="pt-BR" sz="1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38.66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15-RR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67.37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1-SC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21.57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15-RR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44.61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1-SC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37.99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15-RR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68.17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2-</a:t>
                      </a:r>
                      <a:r>
                        <a:rPr lang="pt-BR" sz="1400" b="1" kern="1200" dirty="0" smtClean="0">
                          <a:solidFill>
                            <a:srgbClr val="FFFFFF"/>
                          </a:solidFill>
                          <a:latin typeface="Arial"/>
                          <a:ea typeface="+mn-ea"/>
                          <a:cs typeface="Arial"/>
                        </a:rPr>
                        <a:t>SC</a:t>
                      </a:r>
                      <a:endParaRPr lang="pt-BR" sz="1400" b="1" kern="1200" dirty="0">
                        <a:solidFill>
                          <a:srgbClr val="FFFFFF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39.43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16-TO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68.37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2-PR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26.08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16-TO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46.13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2-MG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40.55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16-PE 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70.09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3-SP</a:t>
                      </a:r>
                      <a:endParaRPr lang="pt-BR" sz="14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42.53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17-AM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69.18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3-SP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28.05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17-PE 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50.49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3-SP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40.95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17-TO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70.37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4-PR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46.11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18-PE 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71.16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4-MT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33.52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18-RN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51.76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4-PR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45.82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18-AM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71.62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5-DF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49.73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19-RN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72.57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5-GO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33.71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19-AM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56.06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5-ES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49.56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19-RN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75.34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6-ES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50.06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20-PB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76.07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6-RS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34.14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20-AP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56.62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6-RS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49.66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20-PB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76.40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7-RS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50.97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21-PI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77.33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7-MG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34.77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21-PI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56.92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7-DF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50.08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21-BA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78.11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8-GO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51.81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22-BA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77.64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8-DF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35.33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22-AL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58.47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8-GO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53.69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22-PI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78.87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9-CE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52.07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23-PA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78.06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9-MS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38.35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23-PA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59.24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9-CE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57.17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23-SE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79.58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10-AC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52.80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24-AP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79.54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10-ES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39.37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24-BA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59.45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10-MT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57.23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24-PA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79.79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11-MS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53.55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25-SE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80.65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11-RO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39.65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25-SE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59.54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11-MS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57.89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25-AL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81.27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12-MT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55.03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26-MA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80.89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12-AC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40.85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26-MA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61.13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12-RO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58.39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26-AP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82.80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64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13-RO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56.89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27-AL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81.56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13-RJ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41.71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27-PB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60.20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13-RJ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59.18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27-MA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83.11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  <a:tr h="3987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14-RJ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57.25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0670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14-CE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44.50</a:t>
                      </a:r>
                      <a:endParaRPr lang="pt-BR" sz="1800" b="1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pt-BR" sz="1800" b="1" dirty="0">
                        <a:solidFill>
                          <a:srgbClr val="FFFF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14-AC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59.48</a:t>
                      </a:r>
                      <a:endParaRPr lang="pt-BR" sz="18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009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1F1D24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00"/>
                </a:solidFill>
                <a:latin typeface="Arial"/>
                <a:cs typeface="Arial"/>
              </a:rPr>
              <a:t>PROPORÇÃO DE ESTUDANTES NOS NÍVEIS MAIS BAIXOS (1 E 2) - 2014</a:t>
            </a:r>
            <a:endParaRPr lang="pt-BR" b="1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56356"/>
            <a:ext cx="400221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FFFF"/>
                </a:solidFill>
                <a:latin typeface="Arial"/>
                <a:cs typeface="Arial"/>
              </a:rPr>
              <a:t>Fonte: Inep – 3º ano EF</a:t>
            </a:r>
            <a:endParaRPr lang="pt-BR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810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86800" y="6612682"/>
            <a:ext cx="457200" cy="275478"/>
          </a:xfrm>
        </p:spPr>
        <p:txBody>
          <a:bodyPr/>
          <a:lstStyle/>
          <a:p>
            <a:fld id="{0FB56013-B943-42BA-886F-6F9D4EB85E9D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165543"/>
              </p:ext>
            </p:extLst>
          </p:nvPr>
        </p:nvGraphicFramePr>
        <p:xfrm>
          <a:off x="0" y="782294"/>
          <a:ext cx="9144000" cy="4952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0923"/>
                <a:gridCol w="1351039"/>
                <a:gridCol w="1580716"/>
                <a:gridCol w="1594225"/>
                <a:gridCol w="1378060"/>
                <a:gridCol w="1389037"/>
              </a:tblGrid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333333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pt-BR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15 anos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 anos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17 anos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18 anos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0090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Brasil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67.7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48.3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66.7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76.0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79.9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 Norte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56.5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35.8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53.4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65.7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72.1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 Nordeste</a:t>
                      </a:r>
                      <a:endParaRPr lang="pt-BR" sz="180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57.3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38.1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55.0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65.5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70.7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 Sudeste</a:t>
                      </a:r>
                      <a:endParaRPr lang="pt-BR" sz="180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75.4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55.1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76.3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84.2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86.4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 Sul</a:t>
                      </a:r>
                      <a:endParaRPr lang="pt-BR" sz="1800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74.9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58.2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74.4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80.9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85.1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0752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18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- Centro-Oeste</a:t>
                      </a:r>
                      <a:endParaRPr lang="pt-BR" sz="180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71.7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51.6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72.3</a:t>
                      </a:r>
                      <a:endParaRPr lang="pt-BR" sz="1800" b="1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79.4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82.5</a:t>
                      </a:r>
                      <a:endParaRPr lang="pt-BR" sz="18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rgbClr val="430043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"/>
                <a:cs typeface="Arial"/>
              </a:rPr>
              <a:t>Proporção de pessoas com 15 a 18 anos que concluíram o Ensino Fundamental (2013)</a:t>
            </a:r>
            <a:endParaRPr lang="pt-BR" sz="2400" b="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876838"/>
            <a:ext cx="7288855" cy="369332"/>
          </a:xfrm>
          <a:prstGeom prst="rect">
            <a:avLst/>
          </a:prstGeom>
          <a:solidFill>
            <a:srgbClr val="29211D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FFFF"/>
                </a:solidFill>
                <a:latin typeface="Arial"/>
                <a:cs typeface="Arial"/>
              </a:rPr>
              <a:t>Pnad 2013 (IPEA).</a:t>
            </a:r>
            <a:endParaRPr lang="pt-BR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5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509702"/>
            <a:ext cx="91440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0090"/>
                </a:solidFill>
              </a:rPr>
              <a:t>A</a:t>
            </a:r>
            <a:r>
              <a:rPr lang="pt-BR" sz="2400" b="1" dirty="0" smtClean="0">
                <a:solidFill>
                  <a:srgbClr val="000090"/>
                </a:solidFill>
              </a:rPr>
              <a:t>LFABETISMO FUNCIONAL  - 15 – 64 ANOS (IPM):</a:t>
            </a:r>
          </a:p>
          <a:p>
            <a:r>
              <a:rPr lang="pt-BR" sz="2400" b="1" dirty="0" smtClean="0">
                <a:solidFill>
                  <a:schemeClr val="bg1"/>
                </a:solidFill>
              </a:rPr>
              <a:t>Pessoas plenamente alfabetizadas</a:t>
            </a:r>
          </a:p>
          <a:p>
            <a:endParaRPr lang="pt-BR" b="1" dirty="0" smtClean="0">
              <a:solidFill>
                <a:srgbClr val="000090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2001/2002:</a:t>
            </a:r>
            <a:endParaRPr lang="pt-BR" b="1" dirty="0" smtClean="0">
              <a:solidFill>
                <a:srgbClr val="008000"/>
              </a:solidFill>
            </a:endParaRPr>
          </a:p>
          <a:p>
            <a:endParaRPr lang="pt-BR" dirty="0" smtClean="0"/>
          </a:p>
          <a:p>
            <a:r>
              <a:rPr lang="pt-BR" dirty="0" smtClean="0">
                <a:solidFill>
                  <a:schemeClr val="bg1"/>
                </a:solidFill>
              </a:rPr>
              <a:t>2011/2012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4" name="TextBox 3"/>
          <p:cNvSpPr txBox="1"/>
          <p:nvPr/>
        </p:nvSpPr>
        <p:spPr>
          <a:xfrm>
            <a:off x="0" y="4027482"/>
            <a:ext cx="9144000" cy="1785104"/>
          </a:xfrm>
          <a:prstGeom prst="rect">
            <a:avLst/>
          </a:prstGeom>
          <a:solidFill>
            <a:srgbClr val="144804"/>
          </a:solidFill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BRASILEIROS PROFICIENTES </a:t>
            </a:r>
          </a:p>
          <a:p>
            <a:r>
              <a:rPr lang="pt-BR" sz="2800" b="1" dirty="0" smtClean="0"/>
              <a:t>(plenas condições de compreender e se expressar):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2016:</a:t>
            </a:r>
            <a:endParaRPr lang="pt-BR" dirty="0"/>
          </a:p>
        </p:txBody>
      </p:sp>
      <p:sp>
        <p:nvSpPr>
          <p:cNvPr id="5" name="Oval 4"/>
          <p:cNvSpPr/>
          <p:nvPr/>
        </p:nvSpPr>
        <p:spPr>
          <a:xfrm>
            <a:off x="1278384" y="1462260"/>
            <a:ext cx="1620959" cy="467923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26%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278384" y="2005838"/>
            <a:ext cx="1620959" cy="442856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26%</a:t>
            </a:r>
            <a:endParaRPr lang="pt-BR" sz="2400" b="1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76792" y="5005108"/>
            <a:ext cx="2281039" cy="807478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 dirty="0" smtClean="0">
                <a:solidFill>
                  <a:srgbClr val="FFFF00"/>
                </a:solidFill>
              </a:rPr>
              <a:t>8%</a:t>
            </a:r>
            <a:endParaRPr lang="pt-BR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571817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133</TotalTime>
  <Words>1305</Words>
  <Application>Microsoft Macintosh PowerPoint</Application>
  <PresentationFormat>On-screen Show (4:3)</PresentationFormat>
  <Paragraphs>562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 Black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Demo</dc:creator>
  <cp:lastModifiedBy>Pedro Demo</cp:lastModifiedBy>
  <cp:revision>22</cp:revision>
  <dcterms:created xsi:type="dcterms:W3CDTF">2016-05-12T16:40:14Z</dcterms:created>
  <dcterms:modified xsi:type="dcterms:W3CDTF">2016-06-14T16:40:22Z</dcterms:modified>
</cp:coreProperties>
</file>