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356" r:id="rId2"/>
    <p:sldId id="353" r:id="rId3"/>
    <p:sldId id="354" r:id="rId4"/>
    <p:sldId id="355" r:id="rId5"/>
    <p:sldId id="352" r:id="rId6"/>
    <p:sldId id="257" r:id="rId7"/>
    <p:sldId id="344" r:id="rId8"/>
    <p:sldId id="346" r:id="rId9"/>
    <p:sldId id="345" r:id="rId10"/>
    <p:sldId id="285" r:id="rId11"/>
    <p:sldId id="335" r:id="rId12"/>
    <p:sldId id="334" r:id="rId13"/>
    <p:sldId id="287" r:id="rId14"/>
    <p:sldId id="341" r:id="rId15"/>
    <p:sldId id="336" r:id="rId16"/>
    <p:sldId id="337" r:id="rId17"/>
    <p:sldId id="338" r:id="rId18"/>
    <p:sldId id="340" r:id="rId19"/>
    <p:sldId id="350" r:id="rId20"/>
    <p:sldId id="310" r:id="rId21"/>
    <p:sldId id="290" r:id="rId22"/>
    <p:sldId id="314" r:id="rId23"/>
    <p:sldId id="312" r:id="rId24"/>
    <p:sldId id="302" r:id="rId25"/>
    <p:sldId id="306" r:id="rId26"/>
    <p:sldId id="317" r:id="rId27"/>
    <p:sldId id="311" r:id="rId28"/>
    <p:sldId id="318" r:id="rId29"/>
    <p:sldId id="324" r:id="rId30"/>
    <p:sldId id="322" r:id="rId31"/>
    <p:sldId id="325" r:id="rId32"/>
    <p:sldId id="342" r:id="rId33"/>
    <p:sldId id="327" r:id="rId34"/>
    <p:sldId id="328" r:id="rId35"/>
    <p:sldId id="329" r:id="rId36"/>
    <p:sldId id="323" r:id="rId37"/>
    <p:sldId id="330" r:id="rId38"/>
    <p:sldId id="351" r:id="rId39"/>
    <p:sldId id="331" r:id="rId40"/>
    <p:sldId id="332" r:id="rId41"/>
    <p:sldId id="260" r:id="rId42"/>
  </p:sldIdLst>
  <p:sldSz cx="9144000" cy="5143500" type="screen16x9"/>
  <p:notesSz cx="6797675" cy="9926638"/>
  <p:embeddedFontLst>
    <p:embeddedFont>
      <p:font typeface="Century Gothic" panose="020B0502020202020204" pitchFamily="34" charset="0"/>
      <p:regular r:id="rId44"/>
      <p:bold r:id="rId45"/>
      <p:italic r:id="rId46"/>
      <p:boldItalic r:id="rId47"/>
    </p:embeddedFont>
    <p:embeddedFont>
      <p:font typeface="Impact" panose="020B0806030902050204" pitchFamily="34" charset="0"/>
      <p:regular r:id="rId48"/>
    </p:embeddedFont>
    <p:embeddedFont>
      <p:font typeface="Roboto Slab" panose="020B0604020202020204" charset="0"/>
      <p:regular r:id="rId49"/>
      <p:bold r:id="rId50"/>
    </p:embeddedFont>
    <p:embeddedFont>
      <p:font typeface="Ink Free" panose="020B0604020202020204" charset="0"/>
      <p:regular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Nixie One" panose="020B060402020202020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057"/>
    <a:srgbClr val="005EF0"/>
    <a:srgbClr val="6BD5E5"/>
    <a:srgbClr val="43C78A"/>
    <a:srgbClr val="1863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1CC66D-F312-4CDE-A2DC-147A3A87383B}">
  <a:tblStyle styleId="{B71CC66D-F312-4CDE-A2DC-147A3A8738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455" autoAdjust="0"/>
  </p:normalViewPr>
  <p:slideViewPr>
    <p:cSldViewPr snapToGrid="0">
      <p:cViewPr varScale="1">
        <p:scale>
          <a:sx n="63" d="100"/>
          <a:sy n="63" d="100"/>
        </p:scale>
        <p:origin x="-120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9812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15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279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347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526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13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305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28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017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009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10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158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652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229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367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988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13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726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949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881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729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45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158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730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178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379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900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74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6121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684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15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15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89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09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58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▪"/>
              <a:defRPr sz="2000">
                <a:solidFill>
                  <a:srgbClr val="FFFFFF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▫"/>
              <a:defRPr sz="2000">
                <a:solidFill>
                  <a:srgbClr val="FFFFFF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4311744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>
              <a:defRPr/>
            </a:pPr>
            <a:endParaRPr lang="pt-BR" b="1" spc="125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>
              <a:defRPr/>
            </a:pPr>
            <a:r>
              <a:rPr lang="pt-BR" b="1" spc="12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Assessoria de Implementação da BNCC – ASIB/SED</a:t>
            </a:r>
          </a:p>
          <a:p>
            <a:pPr algn="ctr"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0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76030"/>
            <a:ext cx="1937221" cy="4949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2" y="76030"/>
            <a:ext cx="747081" cy="5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GOVERNANÇA 2019</a:t>
            </a:r>
            <a:endParaRPr lang="pt-BR" dirty="0"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Fluxograma de comunicação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7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224009" y="318790"/>
            <a:ext cx="8845850" cy="222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/>
              <a:t>No ano de 2017 cria-se, dentro da Secretaria de Estado de Educação - SED, a </a:t>
            </a:r>
            <a:r>
              <a:rPr lang="pt-B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Assessoria de Implementação da Base</a:t>
            </a:r>
            <a:r>
              <a:rPr lang="pt-BR" sz="1400" b="1" dirty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/>
              <a:t>Em 2018, com o apoio das Coordenadorias Regionais de Educação e de todas as Secretarias Municipais de Educação, incluiu-se na governança </a:t>
            </a:r>
            <a:r>
              <a:rPr lang="pt-B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Articuladores Regionais e 79 Articuladores Municipais </a:t>
            </a:r>
            <a:r>
              <a:rPr lang="pt-BR" sz="1400" b="1" dirty="0"/>
              <a:t>de implementação da BNCC</a:t>
            </a:r>
            <a:r>
              <a:rPr lang="pt-BR" sz="1400" b="1" dirty="0" smtClean="0"/>
              <a:t>.</a:t>
            </a:r>
            <a:endParaRPr lang="pt-BR" sz="1400" b="1" dirty="0"/>
          </a:p>
        </p:txBody>
      </p:sp>
      <p:pic>
        <p:nvPicPr>
          <p:cNvPr id="11" name="Picture 2" descr="Resultado de imagem para good idea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7" b="8463"/>
          <a:stretch/>
        </p:blipFill>
        <p:spPr bwMode="auto">
          <a:xfrm>
            <a:off x="7018731" y="2293339"/>
            <a:ext cx="1874305" cy="207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224009" y="2457636"/>
            <a:ext cx="6547494" cy="225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/>
              <a:t>Neste ano de 2019, a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Estadual </a:t>
            </a:r>
            <a:r>
              <a:rPr lang="pt-BR" sz="1400" b="1" dirty="0"/>
              <a:t>incluiu </a:t>
            </a:r>
            <a:r>
              <a:rPr lang="pt-BR" sz="1400" b="1" dirty="0" smtClean="0"/>
              <a:t>na </a:t>
            </a:r>
            <a:r>
              <a:rPr lang="pt-BR" sz="1400" b="1" dirty="0"/>
              <a:t>Governança das ações a </a:t>
            </a:r>
            <a:r>
              <a:rPr lang="pt-B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Coordenadoria de </a:t>
            </a:r>
            <a:r>
              <a:rPr lang="pt-B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 Continuada-CFOR</a:t>
            </a:r>
            <a:r>
              <a:rPr lang="pt-BR" sz="1400" b="1" dirty="0" smtClean="0"/>
              <a:t> </a:t>
            </a:r>
            <a:r>
              <a:rPr lang="pt-BR" sz="1400" b="1" dirty="0"/>
              <a:t>dentro da SED.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 smtClean="0">
                <a:solidFill>
                  <a:srgbClr val="124057"/>
                </a:solidFill>
              </a:rPr>
              <a:t>Cabe à </a:t>
            </a:r>
            <a:r>
              <a:rPr lang="pt-BR" sz="1400" b="1" u="sng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CFOR</a:t>
            </a:r>
            <a:r>
              <a:rPr lang="pt-BR" sz="1400" b="1" dirty="0" smtClean="0">
                <a:solidFill>
                  <a:srgbClr val="124057"/>
                </a:solidFill>
              </a:rPr>
              <a:t> orientar a Equipe do Programa </a:t>
            </a:r>
            <a:r>
              <a:rPr lang="pt-BR" sz="1400" b="1" dirty="0">
                <a:solidFill>
                  <a:srgbClr val="124057"/>
                </a:solidFill>
              </a:rPr>
              <a:t>de Apoio </a:t>
            </a:r>
            <a:r>
              <a:rPr lang="pt-BR" sz="1400" b="1" dirty="0" smtClean="0">
                <a:solidFill>
                  <a:srgbClr val="124057"/>
                </a:solidFill>
              </a:rPr>
              <a:t>à Implementação </a:t>
            </a:r>
            <a:r>
              <a:rPr lang="pt-BR" sz="1400" b="1" dirty="0">
                <a:solidFill>
                  <a:srgbClr val="124057"/>
                </a:solidFill>
              </a:rPr>
              <a:t>da </a:t>
            </a:r>
            <a:r>
              <a:rPr lang="pt-BR" sz="1400" b="1" dirty="0" smtClean="0">
                <a:solidFill>
                  <a:srgbClr val="124057"/>
                </a:solidFill>
              </a:rPr>
              <a:t>BNCC - ProBNCC nas discussões sobre as estratégicas metodológicas utilizadas nas ações de formações.</a:t>
            </a:r>
            <a:endParaRPr lang="pt-BR" sz="1400" b="1" dirty="0">
              <a:solidFill>
                <a:srgbClr val="124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BF4C9596-0B75-4015-A23D-F088E2A7D2C6}"/>
              </a:ext>
            </a:extLst>
          </p:cNvPr>
          <p:cNvSpPr txBox="1">
            <a:spLocks/>
          </p:cNvSpPr>
          <p:nvPr/>
        </p:nvSpPr>
        <p:spPr>
          <a:xfrm>
            <a:off x="1704494" y="110317"/>
            <a:ext cx="6106734" cy="33107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COMISSÃO ESTADUAL PARA IMPLEMENTAÇÃO DA BNCC</a:t>
            </a:r>
          </a:p>
        </p:txBody>
      </p:sp>
      <p:sp>
        <p:nvSpPr>
          <p:cNvPr id="19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814761" y="561032"/>
            <a:ext cx="3886200" cy="6957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chemeClr val="accent3">
                    <a:lumMod val="75000"/>
                  </a:schemeClr>
                </a:solidFill>
              </a:rPr>
              <a:t>COORDENADORES ESTADUAIS</a:t>
            </a:r>
          </a:p>
        </p:txBody>
      </p:sp>
      <p:sp>
        <p:nvSpPr>
          <p:cNvPr id="20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6979249" y="635847"/>
            <a:ext cx="2108178" cy="5459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100" b="1" dirty="0"/>
              <a:t>Coordenadoria de Formação Continuada</a:t>
            </a:r>
          </a:p>
        </p:txBody>
      </p:sp>
      <p:sp>
        <p:nvSpPr>
          <p:cNvPr id="21" name="Google Shape;175;p19">
            <a:extLst>
              <a:ext uri="{FF2B5EF4-FFF2-40B4-BE49-F238E27FC236}">
                <a16:creationId xmlns="" xmlns:a16="http://schemas.microsoft.com/office/drawing/2014/main" id="{7142F513-BBBE-4AD8-BB07-2C1C8D25C353}"/>
              </a:ext>
            </a:extLst>
          </p:cNvPr>
          <p:cNvSpPr txBox="1">
            <a:spLocks/>
          </p:cNvSpPr>
          <p:nvPr/>
        </p:nvSpPr>
        <p:spPr>
          <a:xfrm>
            <a:off x="3703001" y="3343993"/>
            <a:ext cx="2109659" cy="5382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100" b="1" dirty="0"/>
              <a:t>Articuladores Regionais </a:t>
            </a:r>
          </a:p>
          <a:p>
            <a:pPr marL="0" indent="0" algn="ctr">
              <a:spcBef>
                <a:spcPts val="0"/>
              </a:spcBef>
              <a:buFont typeface="Nixie One"/>
              <a:buNone/>
            </a:pPr>
            <a:endParaRPr lang="en-US" sz="700" b="1" dirty="0"/>
          </a:p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800" b="1" dirty="0"/>
              <a:t>(Coordenadorias Regionais de Educação)</a:t>
            </a:r>
          </a:p>
        </p:txBody>
      </p:sp>
      <p:sp>
        <p:nvSpPr>
          <p:cNvPr id="2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6977766" y="2570932"/>
            <a:ext cx="2109661" cy="523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100" b="1" dirty="0"/>
              <a:t>Redatores-Formadores Estaduais</a:t>
            </a:r>
          </a:p>
        </p:txBody>
      </p:sp>
      <p:sp>
        <p:nvSpPr>
          <p:cNvPr id="24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6977767" y="3330835"/>
            <a:ext cx="2109660" cy="53828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100" b="1" dirty="0"/>
              <a:t>Formadores Regionais </a:t>
            </a:r>
            <a:endParaRPr lang="en-US" sz="1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/>
              <a:t>(indicados pelas Secretarias Municipais de </a:t>
            </a:r>
            <a:r>
              <a:rPr lang="en-US" sz="800" b="1" dirty="0" err="1" smtClean="0"/>
              <a:t>Educação</a:t>
            </a:r>
            <a:r>
              <a:rPr lang="en-US" sz="800" b="1" dirty="0">
                <a:solidFill>
                  <a:srgbClr val="124057"/>
                </a:solidFill>
              </a:rPr>
              <a:t> </a:t>
            </a:r>
            <a:r>
              <a:rPr lang="en-US" sz="800" b="1" dirty="0" smtClean="0">
                <a:solidFill>
                  <a:srgbClr val="124057"/>
                </a:solidFill>
              </a:rPr>
              <a:t>e SED/MS)</a:t>
            </a:r>
            <a:endParaRPr lang="en-US" sz="1050" b="1" dirty="0">
              <a:solidFill>
                <a:srgbClr val="124057"/>
              </a:solidFill>
            </a:endParaRPr>
          </a:p>
        </p:txBody>
      </p:sp>
      <p:sp>
        <p:nvSpPr>
          <p:cNvPr id="2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6977766" y="4086854"/>
            <a:ext cx="2109661" cy="5216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100" b="1" dirty="0"/>
              <a:t>Formadores Locais </a:t>
            </a:r>
          </a:p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800" b="1" dirty="0" smtClean="0"/>
              <a:t>(</a:t>
            </a:r>
            <a:r>
              <a:rPr lang="en-US" sz="800" b="1" dirty="0" err="1" smtClean="0"/>
              <a:t>Coordenadores</a:t>
            </a:r>
            <a:r>
              <a:rPr lang="en-US" sz="800" b="1" dirty="0" smtClean="0"/>
              <a:t> </a:t>
            </a:r>
            <a:r>
              <a:rPr lang="en-US" sz="800" b="1" dirty="0" err="1"/>
              <a:t>P</a:t>
            </a:r>
            <a:r>
              <a:rPr lang="en-US" sz="800" b="1" dirty="0" err="1" smtClean="0"/>
              <a:t>edagógicos</a:t>
            </a:r>
            <a:r>
              <a:rPr lang="en-US" sz="800" b="1" dirty="0" smtClean="0"/>
              <a:t> </a:t>
            </a:r>
            <a:r>
              <a:rPr lang="en-US" sz="800" b="1" dirty="0"/>
              <a:t>de todas as escolas)</a:t>
            </a:r>
            <a:endParaRPr lang="en-US" sz="1050" b="1" dirty="0"/>
          </a:p>
        </p:txBody>
      </p:sp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7142F513-BBBE-4AD8-BB07-2C1C8D25C353}"/>
              </a:ext>
            </a:extLst>
          </p:cNvPr>
          <p:cNvSpPr txBox="1">
            <a:spLocks/>
          </p:cNvSpPr>
          <p:nvPr/>
        </p:nvSpPr>
        <p:spPr>
          <a:xfrm>
            <a:off x="3703001" y="4086854"/>
            <a:ext cx="2109649" cy="5216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100" b="1" dirty="0"/>
              <a:t>Articuladores Municipais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7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/>
              <a:t>(indicados pelas Secretarias Municipais de Educação)</a:t>
            </a:r>
          </a:p>
        </p:txBody>
      </p:sp>
      <p:sp>
        <p:nvSpPr>
          <p:cNvPr id="3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475472" y="572797"/>
            <a:ext cx="2061001" cy="6720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100" b="1" dirty="0"/>
              <a:t>Articuladores dos Conselhos Estaduais e Municipais</a:t>
            </a:r>
          </a:p>
        </p:txBody>
      </p:sp>
      <p:sp>
        <p:nvSpPr>
          <p:cNvPr id="113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700108" y="1708509"/>
            <a:ext cx="2112542" cy="6720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chemeClr val="accent3">
                    <a:lumMod val="75000"/>
                  </a:schemeClr>
                </a:solidFill>
              </a:rPr>
              <a:t>Assessoria de Implementação da BNCC</a:t>
            </a:r>
          </a:p>
        </p:txBody>
      </p:sp>
      <p:sp>
        <p:nvSpPr>
          <p:cNvPr id="12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977766" y="4806221"/>
            <a:ext cx="2109661" cy="2965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chemeClr val="accent3">
                    <a:lumMod val="75000"/>
                  </a:schemeClr>
                </a:solidFill>
              </a:rPr>
              <a:t>PROFESSORES</a:t>
            </a:r>
          </a:p>
        </p:txBody>
      </p:sp>
      <p:sp>
        <p:nvSpPr>
          <p:cNvPr id="3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423933" y="1694270"/>
            <a:ext cx="2112541" cy="6720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chemeClr val="accent3">
                    <a:lumMod val="75000"/>
                  </a:schemeClr>
                </a:solidFill>
              </a:rPr>
              <a:t>Articuladora do Regime de Colaboração</a:t>
            </a:r>
          </a:p>
        </p:txBody>
      </p:sp>
      <p:sp>
        <p:nvSpPr>
          <p:cNvPr id="3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977766" y="1702131"/>
            <a:ext cx="2109661" cy="66422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chemeClr val="accent3">
                    <a:lumMod val="75000"/>
                  </a:schemeClr>
                </a:solidFill>
              </a:rPr>
              <a:t>Coordenadores de Etapa</a:t>
            </a:r>
          </a:p>
        </p:txBody>
      </p:sp>
      <p:sp>
        <p:nvSpPr>
          <p:cNvPr id="37" name="Chave Esquerda 36"/>
          <p:cNvSpPr/>
          <p:nvPr/>
        </p:nvSpPr>
        <p:spPr>
          <a:xfrm>
            <a:off x="3508276" y="3175426"/>
            <a:ext cx="234371" cy="1625303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Google Shape;175;p19">
            <a:extLst>
              <a:ext uri="{FF2B5EF4-FFF2-40B4-BE49-F238E27FC236}">
                <a16:creationId xmlns="" xmlns:a16="http://schemas.microsoft.com/office/drawing/2014/main" id="{7142F513-BBBE-4AD8-BB07-2C1C8D25C353}"/>
              </a:ext>
            </a:extLst>
          </p:cNvPr>
          <p:cNvSpPr txBox="1">
            <a:spLocks/>
          </p:cNvSpPr>
          <p:nvPr/>
        </p:nvSpPr>
        <p:spPr>
          <a:xfrm rot="16200000">
            <a:off x="2359608" y="3851771"/>
            <a:ext cx="1909133" cy="32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900" b="1" dirty="0"/>
              <a:t>Equipe Regional de Gestão e Logística da Formação</a:t>
            </a:r>
          </a:p>
        </p:txBody>
      </p:sp>
      <p:cxnSp>
        <p:nvCxnSpPr>
          <p:cNvPr id="3" name="Conector reto 2"/>
          <p:cNvCxnSpPr>
            <a:stCxn id="17" idx="2"/>
            <a:endCxn id="19" idx="0"/>
          </p:cNvCxnSpPr>
          <p:nvPr/>
        </p:nvCxnSpPr>
        <p:spPr>
          <a:xfrm>
            <a:off x="4757861" y="441391"/>
            <a:ext cx="0" cy="1196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>
            <a:cxnSpLocks/>
            <a:stCxn id="19" idx="1"/>
            <a:endCxn id="38" idx="3"/>
          </p:cNvCxnSpPr>
          <p:nvPr/>
        </p:nvCxnSpPr>
        <p:spPr>
          <a:xfrm flipH="1" flipV="1">
            <a:off x="2536473" y="908839"/>
            <a:ext cx="278288" cy="5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cxnSpLocks/>
            <a:stCxn id="21" idx="3"/>
            <a:endCxn id="24" idx="1"/>
          </p:cNvCxnSpPr>
          <p:nvPr/>
        </p:nvCxnSpPr>
        <p:spPr>
          <a:xfrm flipV="1">
            <a:off x="5812660" y="3599977"/>
            <a:ext cx="1165107" cy="1315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cxnSpLocks/>
            <a:stCxn id="31" idx="3"/>
            <a:endCxn id="25" idx="1"/>
          </p:cNvCxnSpPr>
          <p:nvPr/>
        </p:nvCxnSpPr>
        <p:spPr>
          <a:xfrm>
            <a:off x="5812650" y="4347656"/>
            <a:ext cx="116511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cxnSpLocks/>
            <a:stCxn id="31" idx="0"/>
            <a:endCxn id="21" idx="2"/>
          </p:cNvCxnSpPr>
          <p:nvPr/>
        </p:nvCxnSpPr>
        <p:spPr>
          <a:xfrm flipV="1">
            <a:off x="4757826" y="3882277"/>
            <a:ext cx="5" cy="20457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Conector reto 98"/>
          <p:cNvCxnSpPr>
            <a:stCxn id="23" idx="2"/>
            <a:endCxn id="24" idx="0"/>
          </p:cNvCxnSpPr>
          <p:nvPr/>
        </p:nvCxnSpPr>
        <p:spPr>
          <a:xfrm>
            <a:off x="8032597" y="3094263"/>
            <a:ext cx="0" cy="2365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ector reto 100"/>
          <p:cNvCxnSpPr>
            <a:stCxn id="24" idx="2"/>
            <a:endCxn id="25" idx="0"/>
          </p:cNvCxnSpPr>
          <p:nvPr/>
        </p:nvCxnSpPr>
        <p:spPr>
          <a:xfrm>
            <a:off x="8032597" y="3869118"/>
            <a:ext cx="0" cy="2177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ector reto 102"/>
          <p:cNvCxnSpPr>
            <a:stCxn id="25" idx="2"/>
            <a:endCxn id="128" idx="0"/>
          </p:cNvCxnSpPr>
          <p:nvPr/>
        </p:nvCxnSpPr>
        <p:spPr>
          <a:xfrm>
            <a:off x="8032597" y="4608458"/>
            <a:ext cx="0" cy="197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="" xmlns:a16="http://schemas.microsoft.com/office/drawing/2014/main" id="{BF2CA713-1F87-4BC7-B480-BC34913C43AC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6700961" y="908839"/>
            <a:ext cx="278288" cy="5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1" name="Conector: Angulado 110">
            <a:extLst>
              <a:ext uri="{FF2B5EF4-FFF2-40B4-BE49-F238E27FC236}">
                <a16:creationId xmlns="" xmlns:a16="http://schemas.microsoft.com/office/drawing/2014/main" id="{CD9620C9-F6C1-466A-A7D3-260CD273B68E}"/>
              </a:ext>
            </a:extLst>
          </p:cNvPr>
          <p:cNvCxnSpPr>
            <a:stCxn id="19" idx="2"/>
            <a:endCxn id="36" idx="0"/>
          </p:cNvCxnSpPr>
          <p:nvPr/>
        </p:nvCxnSpPr>
        <p:spPr>
          <a:xfrm rot="16200000" flipH="1">
            <a:off x="6172541" y="-157926"/>
            <a:ext cx="445377" cy="327473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Conector: Angulado 115">
            <a:extLst>
              <a:ext uri="{FF2B5EF4-FFF2-40B4-BE49-F238E27FC236}">
                <a16:creationId xmlns="" xmlns:a16="http://schemas.microsoft.com/office/drawing/2014/main" id="{60005FEB-CF57-456B-A866-CB01B1220F7F}"/>
              </a:ext>
            </a:extLst>
          </p:cNvPr>
          <p:cNvCxnSpPr>
            <a:stCxn id="19" idx="2"/>
            <a:endCxn id="34" idx="0"/>
          </p:cNvCxnSpPr>
          <p:nvPr/>
        </p:nvCxnSpPr>
        <p:spPr>
          <a:xfrm rot="5400000">
            <a:off x="2900275" y="-163316"/>
            <a:ext cx="437516" cy="3277657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="" xmlns:a16="http://schemas.microsoft.com/office/drawing/2014/main" id="{E05379E3-B57A-4041-AB2E-1C8E06FA1655}"/>
              </a:ext>
            </a:extLst>
          </p:cNvPr>
          <p:cNvCxnSpPr>
            <a:stCxn id="113" idx="0"/>
            <a:endCxn id="19" idx="2"/>
          </p:cNvCxnSpPr>
          <p:nvPr/>
        </p:nvCxnSpPr>
        <p:spPr>
          <a:xfrm flipV="1">
            <a:off x="4756379" y="1256754"/>
            <a:ext cx="1482" cy="4517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Conector reto 134">
            <a:extLst>
              <a:ext uri="{FF2B5EF4-FFF2-40B4-BE49-F238E27FC236}">
                <a16:creationId xmlns="" xmlns:a16="http://schemas.microsoft.com/office/drawing/2014/main" id="{D7CE664B-BF5F-47C8-9B6B-DD37B8D0907F}"/>
              </a:ext>
            </a:extLst>
          </p:cNvPr>
          <p:cNvCxnSpPr>
            <a:stCxn id="23" idx="0"/>
            <a:endCxn id="36" idx="2"/>
          </p:cNvCxnSpPr>
          <p:nvPr/>
        </p:nvCxnSpPr>
        <p:spPr>
          <a:xfrm flipV="1">
            <a:off x="8032597" y="2366354"/>
            <a:ext cx="0" cy="2045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Conector reto 147">
            <a:extLst>
              <a:ext uri="{FF2B5EF4-FFF2-40B4-BE49-F238E27FC236}">
                <a16:creationId xmlns="" xmlns:a16="http://schemas.microsoft.com/office/drawing/2014/main" id="{C21E7656-7EE0-495E-AF1C-FC2803E49B74}"/>
              </a:ext>
            </a:extLst>
          </p:cNvPr>
          <p:cNvCxnSpPr>
            <a:stCxn id="20" idx="2"/>
            <a:endCxn id="36" idx="0"/>
          </p:cNvCxnSpPr>
          <p:nvPr/>
        </p:nvCxnSpPr>
        <p:spPr>
          <a:xfrm flipH="1">
            <a:off x="8032597" y="1181831"/>
            <a:ext cx="741" cy="5203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0" name="Conector reto 149">
            <a:extLst>
              <a:ext uri="{FF2B5EF4-FFF2-40B4-BE49-F238E27FC236}">
                <a16:creationId xmlns="" xmlns:a16="http://schemas.microsoft.com/office/drawing/2014/main" id="{09C9CBF4-06FD-49DE-9933-2794BFA9A7A2}"/>
              </a:ext>
            </a:extLst>
          </p:cNvPr>
          <p:cNvCxnSpPr>
            <a:cxnSpLocks/>
            <a:stCxn id="113" idx="2"/>
            <a:endCxn id="21" idx="0"/>
          </p:cNvCxnSpPr>
          <p:nvPr/>
        </p:nvCxnSpPr>
        <p:spPr>
          <a:xfrm>
            <a:off x="4756379" y="2380539"/>
            <a:ext cx="1452" cy="96345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LOGÍSTICA DAS FORMAÇÕES</a:t>
            </a:r>
            <a:endParaRPr lang="pt-BR" dirty="0"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Organização das ações formativas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2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298150" y="3487760"/>
            <a:ext cx="5512640" cy="153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 smtClean="0">
                <a:solidFill>
                  <a:srgbClr val="124057"/>
                </a:solidFill>
              </a:rPr>
              <a:t>Cabe aos </a:t>
            </a:r>
            <a:r>
              <a:rPr lang="pt-BR" sz="1400" b="1" u="sng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Formadores Regionais,</a:t>
            </a:r>
            <a:r>
              <a:rPr lang="pt-BR" sz="1400" b="1" dirty="0">
                <a:solidFill>
                  <a:srgbClr val="124057"/>
                </a:solidFill>
              </a:rPr>
              <a:t> independentemente da R</a:t>
            </a:r>
            <a:r>
              <a:rPr lang="pt-BR" sz="1400" b="1" dirty="0" smtClean="0">
                <a:solidFill>
                  <a:srgbClr val="124057"/>
                </a:solidFill>
              </a:rPr>
              <a:t>ede em que atuam, formarem os</a:t>
            </a:r>
            <a:r>
              <a:rPr lang="pt-BR" sz="1400" b="1" dirty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b="1" u="sng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Coordenadores </a:t>
            </a:r>
            <a:r>
              <a:rPr lang="pt-BR" sz="1400" b="1" u="sng" dirty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Pedagógicos</a:t>
            </a:r>
            <a:r>
              <a:rPr lang="pt-BR" sz="1400" b="1" dirty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b="1" u="sng" dirty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Rede Estadual e </a:t>
            </a:r>
            <a:r>
              <a:rPr lang="pt-BR" sz="1400" b="1" u="sng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r>
              <a:rPr lang="pt-BR" sz="1400" b="1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1400" b="1" dirty="0">
              <a:solidFill>
                <a:srgbClr val="124057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90" y="3026837"/>
            <a:ext cx="3125004" cy="2054364"/>
          </a:xfrm>
          <a:prstGeom prst="rect">
            <a:avLst/>
          </a:prstGeom>
        </p:spPr>
      </p:pic>
      <p:sp>
        <p:nvSpPr>
          <p:cNvPr id="12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298150" y="282343"/>
            <a:ext cx="8487320" cy="340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 smtClean="0">
                <a:solidFill>
                  <a:srgbClr val="124057"/>
                </a:solidFill>
              </a:rPr>
              <a:t>O </a:t>
            </a:r>
            <a:r>
              <a:rPr lang="pt-BR" sz="1400" b="1" u="sng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curso</a:t>
            </a:r>
            <a:r>
              <a:rPr lang="pt-BR" sz="1400" b="1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b="1" dirty="0" smtClean="0">
                <a:solidFill>
                  <a:srgbClr val="124057"/>
                </a:solidFill>
              </a:rPr>
              <a:t>é intitulado “</a:t>
            </a:r>
            <a:r>
              <a:rPr lang="pt-BR" sz="1400" b="1" u="sng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Pedagógico: correlação entre o processo formativo e a sua prática profissional</a:t>
            </a:r>
            <a:r>
              <a:rPr lang="pt-BR" sz="1400" b="1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 smtClean="0">
              <a:solidFill>
                <a:srgbClr val="124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 smtClean="0">
              <a:solidFill>
                <a:srgbClr val="124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 smtClean="0">
                <a:solidFill>
                  <a:srgbClr val="124057"/>
                </a:solidFill>
              </a:rPr>
              <a:t>Pretende-se subsidiar </a:t>
            </a:r>
            <a:r>
              <a:rPr lang="pt-BR" sz="1400" b="1" dirty="0">
                <a:solidFill>
                  <a:srgbClr val="124057"/>
                </a:solidFill>
              </a:rPr>
              <a:t>os </a:t>
            </a:r>
            <a:r>
              <a:rPr lang="pt-BR" sz="1400" b="1" dirty="0" smtClean="0">
                <a:solidFill>
                  <a:srgbClr val="124057"/>
                </a:solidFill>
              </a:rPr>
              <a:t>Coordenadores Pedagógicos</a:t>
            </a:r>
            <a:r>
              <a:rPr lang="pt-BR" sz="1400" b="1" dirty="0">
                <a:solidFill>
                  <a:srgbClr val="124057"/>
                </a:solidFill>
              </a:rPr>
              <a:t>, </a:t>
            </a:r>
            <a:r>
              <a:rPr lang="pt-BR" sz="1400" b="1" dirty="0" smtClean="0">
                <a:solidFill>
                  <a:srgbClr val="124057"/>
                </a:solidFill>
              </a:rPr>
              <a:t>como </a:t>
            </a:r>
            <a:r>
              <a:rPr lang="pt-BR" sz="1400" b="1" dirty="0">
                <a:solidFill>
                  <a:srgbClr val="124057"/>
                </a:solidFill>
              </a:rPr>
              <a:t>formadores locais, na condução do processo de implementação do novo currículo nas escolas, na realização do processo formativo e na (</a:t>
            </a:r>
            <a:r>
              <a:rPr lang="pt-BR" sz="1400" b="1" dirty="0" err="1">
                <a:solidFill>
                  <a:srgbClr val="124057"/>
                </a:solidFill>
              </a:rPr>
              <a:t>re</a:t>
            </a:r>
            <a:r>
              <a:rPr lang="pt-BR" sz="1400" b="1" dirty="0">
                <a:solidFill>
                  <a:srgbClr val="124057"/>
                </a:solidFill>
              </a:rPr>
              <a:t>)elaboração do Projeto Político-Pedagógico, além de abordar temáticas referentes à sua atuação profissional.</a:t>
            </a:r>
          </a:p>
        </p:txBody>
      </p:sp>
    </p:spTree>
    <p:extLst>
      <p:ext uri="{BB962C8B-B14F-4D97-AF65-F5344CB8AC3E}">
        <p14:creationId xmlns:p14="http://schemas.microsoft.com/office/powerpoint/2010/main" val="8035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298150" y="79988"/>
            <a:ext cx="8845850" cy="294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900" b="1" dirty="0">
              <a:solidFill>
                <a:srgbClr val="124057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u="sng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segundo</a:t>
            </a:r>
            <a:r>
              <a:rPr lang="pt-BR" sz="1400" b="1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b="1" dirty="0" smtClean="0">
                <a:solidFill>
                  <a:srgbClr val="124057"/>
                </a:solidFill>
              </a:rPr>
              <a:t>é a Formação </a:t>
            </a:r>
            <a:r>
              <a:rPr lang="pt-BR" sz="1400" b="1" dirty="0">
                <a:solidFill>
                  <a:srgbClr val="124057"/>
                </a:solidFill>
              </a:rPr>
              <a:t>Continuada de </a:t>
            </a:r>
            <a:r>
              <a:rPr lang="pt-BR" sz="1400" b="1" u="sng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“Implementação </a:t>
            </a:r>
            <a:r>
              <a:rPr lang="pt-BR" sz="1400" b="1" u="sng" dirty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Currículo de Referência </a:t>
            </a:r>
            <a:r>
              <a:rPr lang="pt-BR" sz="1400" b="1" u="sng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Mato Grosso do Sul”</a:t>
            </a:r>
            <a:r>
              <a:rPr lang="pt-BR" sz="1400" b="1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b="1" dirty="0" smtClean="0">
                <a:solidFill>
                  <a:srgbClr val="124057"/>
                </a:solidFill>
              </a:rPr>
              <a:t>para </a:t>
            </a:r>
            <a:r>
              <a:rPr lang="pt-BR" sz="1400" b="1" dirty="0">
                <a:solidFill>
                  <a:srgbClr val="124057"/>
                </a:solidFill>
              </a:rPr>
              <a:t>os </a:t>
            </a:r>
            <a:r>
              <a:rPr lang="pt-BR" sz="1400" b="1" dirty="0" smtClean="0">
                <a:solidFill>
                  <a:srgbClr val="124057"/>
                </a:solidFill>
              </a:rPr>
              <a:t>professores, distribuída em quatro módulos. T</a:t>
            </a:r>
            <a:r>
              <a:rPr lang="pt-BR" sz="1400" b="1" dirty="0" smtClean="0"/>
              <a:t>em </a:t>
            </a:r>
            <a:r>
              <a:rPr lang="pt-BR" sz="1400" b="1" dirty="0"/>
              <a:t>como objetivo abordar as premissas presentes no Currículo e na Base Nacional Comum Curricular, </a:t>
            </a:r>
            <a:r>
              <a:rPr lang="pt-BR" sz="1400" b="1" dirty="0" smtClean="0"/>
              <a:t>com vista a auxiliar </a:t>
            </a:r>
            <a:r>
              <a:rPr lang="pt-BR" sz="1400" b="1" dirty="0"/>
              <a:t>os professores no processo de efetivação do currículo e na revisão </a:t>
            </a:r>
            <a:r>
              <a:rPr lang="pt-BR" sz="1400" b="1" dirty="0" smtClean="0"/>
              <a:t>do PPP da </a:t>
            </a:r>
            <a:r>
              <a:rPr lang="pt-BR" sz="1400" b="1" dirty="0"/>
              <a:t>escola</a:t>
            </a:r>
            <a:r>
              <a:rPr lang="pt-BR" sz="1400" b="1" dirty="0" smtClean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9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9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 smtClean="0"/>
              <a:t>As </a:t>
            </a:r>
            <a:r>
              <a:rPr lang="pt-BR" sz="1400" b="1" dirty="0"/>
              <a:t>temáticas propostas para o processo formativo são: Educação Integral, Competências Gerais da BNCC, Competências para o </a:t>
            </a:r>
            <a:r>
              <a:rPr lang="pt-BR" sz="1400" b="1" dirty="0" smtClean="0"/>
              <a:t>Século </a:t>
            </a:r>
            <a:r>
              <a:rPr lang="pt-BR" sz="1400" b="1" dirty="0"/>
              <a:t>XXI, Metodologias, Avaliação da Aprendizagem e Estrutura do Currículo. </a:t>
            </a:r>
            <a:endParaRPr lang="pt-BR" sz="1400" b="1" dirty="0" smtClean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90" y="3026837"/>
            <a:ext cx="3125004" cy="2054364"/>
          </a:xfrm>
          <a:prstGeom prst="rect">
            <a:avLst/>
          </a:prstGeom>
        </p:spPr>
      </p:pic>
      <p:sp>
        <p:nvSpPr>
          <p:cNvPr id="12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376110" y="3459892"/>
            <a:ext cx="5434680" cy="155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 smtClean="0"/>
              <a:t>Esse </a:t>
            </a:r>
            <a:r>
              <a:rPr lang="pt-BR" sz="1400" b="1" dirty="0"/>
              <a:t>conjunto de temáticas e o desenvolvimento de suas respectivas ações </a:t>
            </a:r>
            <a:r>
              <a:rPr lang="pt-BR" sz="1400" b="1" dirty="0" smtClean="0"/>
              <a:t>definirão, </a:t>
            </a:r>
            <a:r>
              <a:rPr lang="pt-BR" sz="1400" b="1" dirty="0"/>
              <a:t>ao longo do curso, a revisão do </a:t>
            </a:r>
            <a:r>
              <a:rPr lang="pt-BR" sz="1400" b="1" dirty="0" smtClean="0"/>
              <a:t>PPP da </a:t>
            </a:r>
            <a:r>
              <a:rPr lang="pt-BR" sz="1400" b="1" dirty="0"/>
              <a:t>escola</a:t>
            </a:r>
            <a:r>
              <a:rPr lang="pt-BR" sz="1400" b="1" dirty="0" smtClean="0"/>
              <a:t>.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3531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1672281" y="-11410"/>
            <a:ext cx="6490305" cy="46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rgbClr val="124057"/>
                </a:solidFill>
              </a:rPr>
              <a:t>O processo formativo está organizado em dois </a:t>
            </a:r>
            <a:r>
              <a:rPr lang="pt-BR" sz="1400" b="1" dirty="0" smtClean="0">
                <a:solidFill>
                  <a:srgbClr val="124057"/>
                </a:solidFill>
              </a:rPr>
              <a:t>cursos:</a:t>
            </a:r>
            <a:endParaRPr lang="pt-BR" sz="1400" b="1" dirty="0">
              <a:solidFill>
                <a:srgbClr val="124057"/>
              </a:solidFill>
            </a:endParaRPr>
          </a:p>
        </p:txBody>
      </p:sp>
      <p:sp>
        <p:nvSpPr>
          <p:cNvPr id="14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294739" y="4532051"/>
            <a:ext cx="2867847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 err="1" smtClean="0"/>
              <a:t>Módulo</a:t>
            </a:r>
            <a:r>
              <a:rPr lang="en-US" sz="1200" b="1" dirty="0" smtClean="0"/>
              <a:t> IV – 05/10/2019</a:t>
            </a:r>
            <a:endParaRPr lang="en-US" sz="1200" b="1" dirty="0"/>
          </a:p>
        </p:txBody>
      </p:sp>
      <p:sp>
        <p:nvSpPr>
          <p:cNvPr id="2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851292" y="927196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124057"/>
                </a:solidFill>
              </a:rPr>
              <a:t>CURSO 1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25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172146" y="933638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124057"/>
                </a:solidFill>
              </a:rPr>
              <a:t>CURSO 2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26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4965219" y="1238524"/>
            <a:ext cx="3602126" cy="64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100" b="1" dirty="0" smtClean="0">
                <a:solidFill>
                  <a:srgbClr val="124057"/>
                </a:solidFill>
              </a:rPr>
              <a:t>Formação Continuada “Implementação do Currículo de Referência de Mato Grosso do Sul”</a:t>
            </a:r>
            <a:endParaRPr lang="pt-BR" sz="1100" b="1" dirty="0">
              <a:solidFill>
                <a:srgbClr val="124057"/>
              </a:solidFill>
            </a:endParaRPr>
          </a:p>
        </p:txBody>
      </p:sp>
      <p:sp>
        <p:nvSpPr>
          <p:cNvPr id="28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652701" y="1228289"/>
            <a:ext cx="3589779" cy="64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100" b="1" dirty="0" smtClean="0">
                <a:solidFill>
                  <a:srgbClr val="124057"/>
                </a:solidFill>
              </a:rPr>
              <a:t>Formação “Coordenador Pedagógico: correlação entre o processo formativo e a sua prática profissional”</a:t>
            </a:r>
            <a:endParaRPr lang="pt-BR" sz="1100" b="1" dirty="0">
              <a:solidFill>
                <a:srgbClr val="124057"/>
              </a:solidFill>
            </a:endParaRPr>
          </a:p>
        </p:txBody>
      </p:sp>
      <p:sp>
        <p:nvSpPr>
          <p:cNvPr id="2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294739" y="3874991"/>
            <a:ext cx="2867847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 err="1" smtClean="0"/>
              <a:t>Módulo</a:t>
            </a:r>
            <a:r>
              <a:rPr lang="en-US" sz="1200" b="1" dirty="0" smtClean="0"/>
              <a:t> III – 14/09/2019</a:t>
            </a:r>
            <a:endParaRPr lang="en-US" sz="1200" b="1" dirty="0"/>
          </a:p>
        </p:txBody>
      </p:sp>
      <p:sp>
        <p:nvSpPr>
          <p:cNvPr id="30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294739" y="3217931"/>
            <a:ext cx="2867847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 err="1" smtClean="0"/>
              <a:t>Módulo</a:t>
            </a:r>
            <a:r>
              <a:rPr lang="en-US" sz="1200" b="1" dirty="0" smtClean="0"/>
              <a:t> II – 20/07/2019</a:t>
            </a:r>
            <a:endParaRPr lang="en-US" sz="1200" b="1" dirty="0"/>
          </a:p>
        </p:txBody>
      </p:sp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294739" y="2560871"/>
            <a:ext cx="2867847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 err="1" smtClean="0"/>
              <a:t>Módulo</a:t>
            </a:r>
            <a:r>
              <a:rPr lang="en-US" sz="1200" b="1" dirty="0" smtClean="0"/>
              <a:t> I – 01/06/2019</a:t>
            </a:r>
            <a:endParaRPr lang="en-US" sz="1200" b="1" dirty="0"/>
          </a:p>
        </p:txBody>
      </p:sp>
      <p:sp>
        <p:nvSpPr>
          <p:cNvPr id="32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982221" y="4523878"/>
            <a:ext cx="2867847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 err="1" smtClean="0"/>
              <a:t>Módulo</a:t>
            </a:r>
            <a:r>
              <a:rPr lang="en-US" sz="1200" b="1" dirty="0" smtClean="0"/>
              <a:t> III – </a:t>
            </a:r>
            <a:r>
              <a:rPr lang="en-US" sz="1200" b="1" dirty="0" err="1" smtClean="0"/>
              <a:t>Setembro</a:t>
            </a:r>
            <a:r>
              <a:rPr lang="en-US" sz="1200" b="1" dirty="0" smtClean="0"/>
              <a:t>/2019</a:t>
            </a:r>
            <a:endParaRPr lang="en-US" sz="1200" b="1" dirty="0"/>
          </a:p>
        </p:txBody>
      </p:sp>
      <p:sp>
        <p:nvSpPr>
          <p:cNvPr id="3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982221" y="3866818"/>
            <a:ext cx="2867847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 err="1" smtClean="0"/>
              <a:t>Módulo</a:t>
            </a:r>
            <a:r>
              <a:rPr lang="en-US" sz="1200" b="1" dirty="0" smtClean="0"/>
              <a:t> II – Agosto/2019</a:t>
            </a:r>
            <a:endParaRPr lang="en-US" sz="1200" b="1" dirty="0"/>
          </a:p>
        </p:txBody>
      </p:sp>
      <p:sp>
        <p:nvSpPr>
          <p:cNvPr id="34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982221" y="3209758"/>
            <a:ext cx="2867847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 err="1" smtClean="0"/>
              <a:t>Módulo</a:t>
            </a:r>
            <a:r>
              <a:rPr lang="en-US" sz="1200" b="1" dirty="0" smtClean="0"/>
              <a:t> I – </a:t>
            </a:r>
            <a:r>
              <a:rPr lang="en-US" sz="1200" b="1" dirty="0" err="1" smtClean="0"/>
              <a:t>Junho</a:t>
            </a:r>
            <a:r>
              <a:rPr lang="en-US" sz="1200" b="1" dirty="0" smtClean="0"/>
              <a:t>/2019</a:t>
            </a:r>
            <a:endParaRPr lang="en-US" sz="1200" b="1" dirty="0"/>
          </a:p>
        </p:txBody>
      </p:sp>
      <p:sp>
        <p:nvSpPr>
          <p:cNvPr id="3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149412" y="2160143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124057"/>
                </a:solidFill>
              </a:rPr>
              <a:t>Público-alvo: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3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466042" y="2160143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124057"/>
                </a:solidFill>
              </a:rPr>
              <a:t>Público-alvo: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2" name="Chave Esquerda 1"/>
          <p:cNvSpPr/>
          <p:nvPr/>
        </p:nvSpPr>
        <p:spPr>
          <a:xfrm>
            <a:off x="634564" y="2969793"/>
            <a:ext cx="347657" cy="2063526"/>
          </a:xfrm>
          <a:prstGeom prst="lef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10800000">
            <a:off x="8219688" y="2468524"/>
            <a:ext cx="347657" cy="2564795"/>
          </a:xfrm>
          <a:prstGeom prst="leftBrace">
            <a:avLst>
              <a:gd name="adj1" fmla="val 8333"/>
              <a:gd name="adj2" fmla="val 49358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5400000">
            <a:off x="8222493" y="3644295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124057"/>
                </a:solidFill>
              </a:rPr>
              <a:t>NA ESCOLA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4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-79298" y="3894930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124057"/>
                </a:solidFill>
              </a:rPr>
              <a:t>NO MUNICÍPIO</a:t>
            </a:r>
            <a:endParaRPr lang="pt-BR" sz="1000" dirty="0">
              <a:solidFill>
                <a:srgbClr val="124057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563762" y="642551"/>
            <a:ext cx="8238" cy="450084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264447" y="2076268"/>
            <a:ext cx="1425783" cy="381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 smtClean="0">
                <a:solidFill>
                  <a:schemeClr val="accent3">
                    <a:lumMod val="75000"/>
                  </a:schemeClr>
                </a:solidFill>
              </a:rPr>
              <a:t>COORDENADORES PEDAGÓGICOS</a:t>
            </a:r>
            <a:endParaRPr lang="pt-BR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605240" y="2146621"/>
            <a:ext cx="1425783" cy="2402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chemeClr val="accent3">
                    <a:lumMod val="75000"/>
                  </a:schemeClr>
                </a:solidFill>
              </a:rPr>
              <a:t>PROFESSORES</a:t>
            </a:r>
          </a:p>
        </p:txBody>
      </p:sp>
    </p:spTree>
    <p:extLst>
      <p:ext uri="{BB962C8B-B14F-4D97-AF65-F5344CB8AC3E}">
        <p14:creationId xmlns:p14="http://schemas.microsoft.com/office/powerpoint/2010/main" val="4557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298150" y="3026836"/>
            <a:ext cx="5399912" cy="190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/>
              <a:t>Já as atividades a distância configuram-se como continuidade das discussões das temáticas abordadas e consistem em momentos de aprofundamento de </a:t>
            </a:r>
            <a:r>
              <a:rPr lang="pt-BR" sz="1400" b="1" dirty="0" smtClean="0"/>
              <a:t>estudos, assim como revisão e reelaboração do PPP.</a:t>
            </a:r>
            <a:endParaRPr lang="pt-BR" sz="1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90" y="3026837"/>
            <a:ext cx="3125004" cy="2054364"/>
          </a:xfrm>
          <a:prstGeom prst="rect">
            <a:avLst/>
          </a:prstGeom>
        </p:spPr>
      </p:pic>
      <p:sp>
        <p:nvSpPr>
          <p:cNvPr id="12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298150" y="406490"/>
            <a:ext cx="8637644" cy="241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 smtClean="0"/>
              <a:t>A carga horária da </a:t>
            </a:r>
            <a:r>
              <a:rPr lang="pt-B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continuada dos </a:t>
            </a:r>
            <a:r>
              <a:rPr lang="pt-B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professores</a:t>
            </a:r>
            <a:r>
              <a:rPr lang="pt-BR" sz="1400" dirty="0" smtClean="0"/>
              <a:t> </a:t>
            </a:r>
            <a:r>
              <a:rPr lang="pt-BR" sz="1400" b="1" dirty="0" smtClean="0"/>
              <a:t>organizada </a:t>
            </a:r>
            <a:r>
              <a:rPr lang="pt-BR" sz="1400" b="1" dirty="0"/>
              <a:t>em quatro módulos </a:t>
            </a:r>
            <a:r>
              <a:rPr lang="pt-BR" sz="1400" b="1" dirty="0" smtClean="0"/>
              <a:t>totaliza 80 </a:t>
            </a:r>
            <a:r>
              <a:rPr lang="pt-BR" sz="1400" b="1" dirty="0"/>
              <a:t>horas.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/>
              <a:t>Cada </a:t>
            </a:r>
            <a:r>
              <a:rPr lang="pt-BR" sz="1400" b="1" dirty="0" smtClean="0"/>
              <a:t>módulo </a:t>
            </a:r>
            <a:r>
              <a:rPr lang="pt-BR" sz="1400" b="1" dirty="0"/>
              <a:t>conta com 4h presenciais e 16h a distância.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 smtClean="0"/>
              <a:t>Privilegiam-se nos </a:t>
            </a:r>
            <a:r>
              <a:rPr lang="pt-BR" sz="1400" b="1" dirty="0"/>
              <a:t>encontros presenciais </a:t>
            </a:r>
            <a:r>
              <a:rPr lang="pt-BR" sz="1400" b="1" dirty="0" smtClean="0"/>
              <a:t>estratégias </a:t>
            </a:r>
            <a:r>
              <a:rPr lang="pt-BR" sz="1400" b="1" dirty="0"/>
              <a:t>metodológicas que favorecem a aprendizagem colaborativa, a autonomia e o protagonismo. </a:t>
            </a:r>
          </a:p>
        </p:txBody>
      </p:sp>
    </p:spTree>
    <p:extLst>
      <p:ext uri="{BB962C8B-B14F-4D97-AF65-F5344CB8AC3E}">
        <p14:creationId xmlns:p14="http://schemas.microsoft.com/office/powerpoint/2010/main" val="19931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885584" y="721718"/>
            <a:ext cx="2674963" cy="63134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Formadores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Estaduais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200" b="1" dirty="0" err="1"/>
              <a:t>formando</a:t>
            </a:r>
            <a:r>
              <a:rPr lang="en-US" sz="1200" b="1" dirty="0"/>
              <a:t>  os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Formadores Regionais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3907088" y="4118909"/>
            <a:ext cx="2674963" cy="4022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Formadores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Locais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200" b="1" dirty="0" err="1"/>
              <a:t>formando</a:t>
            </a:r>
            <a:r>
              <a:rPr lang="en-US" sz="1200" b="1" dirty="0"/>
              <a:t> os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Professores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716825" y="4118908"/>
            <a:ext cx="2429827" cy="40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04h  </a:t>
            </a:r>
            <a:r>
              <a:rPr lang="pt-BR" sz="1000" dirty="0">
                <a:solidFill>
                  <a:srgbClr val="124057"/>
                </a:solidFill>
              </a:rPr>
              <a:t>+  A DISTÂNCIA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1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019443" y="469845"/>
            <a:ext cx="1470898" cy="12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ENCONTRO PRESENCIAL NA COORDENADORIA REGIONAL DE EDUCAÇÃO</a:t>
            </a:r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271611" y="3812470"/>
            <a:ext cx="1470898" cy="1015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rgbClr val="124057"/>
                </a:solidFill>
              </a:rPr>
              <a:t>FORMAÇÃO NAS ESCOLAS</a:t>
            </a:r>
          </a:p>
        </p:txBody>
      </p:sp>
      <p:sp>
        <p:nvSpPr>
          <p:cNvPr id="1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3231579" y="2423662"/>
            <a:ext cx="2674963" cy="5282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Formadores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Regionais </a:t>
            </a:r>
            <a:r>
              <a:rPr lang="en-US" sz="1200" b="1" dirty="0" err="1"/>
              <a:t>formando</a:t>
            </a:r>
            <a:r>
              <a:rPr lang="en-US" sz="1200" b="1" dirty="0"/>
              <a:t> os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Formadores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439581" y="1977264"/>
            <a:ext cx="1470898" cy="142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ENCONTRO PRESENCIAL NO MUNICÍPIO COM TODOS OS COORDENADORES PEDAGÓGICOS DA REDE ESTADUAL E MUNICIPAL</a:t>
            </a:r>
          </a:p>
        </p:txBody>
      </p:sp>
      <p:sp>
        <p:nvSpPr>
          <p:cNvPr id="2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164887" y="960820"/>
            <a:ext cx="2429827" cy="1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2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280218" y="2550379"/>
            <a:ext cx="2429827" cy="1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29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3102345" y="-46536"/>
            <a:ext cx="2933429" cy="47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EM CASCATA</a:t>
            </a:r>
          </a:p>
        </p:txBody>
      </p:sp>
      <p:pic>
        <p:nvPicPr>
          <p:cNvPr id="1026" name="Picture 2" descr="Resultado de imagem para child run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099" y="699172"/>
            <a:ext cx="648910" cy="7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sultado de imagem para child run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927" y="2352963"/>
            <a:ext cx="648910" cy="7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sultado de imagem para child run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6901" y="3893009"/>
            <a:ext cx="648910" cy="7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2344151" y="1077813"/>
            <a:ext cx="51671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5699953" y="1077813"/>
            <a:ext cx="51671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2684890" y="2654844"/>
            <a:ext cx="51671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5977772" y="2648866"/>
            <a:ext cx="354768" cy="597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550508" y="4341258"/>
            <a:ext cx="307152" cy="350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646116" y="4349496"/>
            <a:ext cx="240717" cy="350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4506097" y="1556951"/>
            <a:ext cx="0" cy="53546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4506097" y="3221216"/>
            <a:ext cx="0" cy="53546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1566041"/>
            <a:ext cx="4778152" cy="24725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DETALHAMENTO DAS FORMAÇÕES </a:t>
            </a:r>
            <a:endParaRPr lang="pt-BR" sz="4000"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7506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4311744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>
              <a:defRPr/>
            </a:pPr>
            <a:endParaRPr lang="pt-BR" b="1" spc="125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>
              <a:defRPr/>
            </a:pPr>
            <a:r>
              <a:rPr lang="pt-BR" b="1" spc="12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Assessoria de Implementação da BNCC – ASIB/SED</a:t>
            </a:r>
          </a:p>
          <a:p>
            <a:pPr algn="ctr"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0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76030"/>
            <a:ext cx="1937221" cy="4949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2" y="76030"/>
            <a:ext cx="747081" cy="524077"/>
          </a:xfrm>
          <a:prstGeom prst="rect">
            <a:avLst/>
          </a:prstGeom>
        </p:spPr>
      </p:pic>
      <p:sp>
        <p:nvSpPr>
          <p:cNvPr id="9" name="Google Shape;109;p13"/>
          <p:cNvSpPr txBox="1">
            <a:spLocks noGrp="1"/>
          </p:cNvSpPr>
          <p:nvPr>
            <p:ph type="ctrTitle"/>
          </p:nvPr>
        </p:nvSpPr>
        <p:spPr>
          <a:xfrm>
            <a:off x="273844" y="914400"/>
            <a:ext cx="8641492" cy="696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3200" dirty="0" smtClean="0"/>
              <a:t>Cenário Nacional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937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1556100" y="1825063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4400" b="1" dirty="0"/>
              <a:t>MÓDULO I</a:t>
            </a:r>
            <a:endParaRPr sz="4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56968" y="140044"/>
            <a:ext cx="817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Formação Continuada “Implementação do Currículo de Referência de Mato Grosso do Sul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" y="0"/>
            <a:ext cx="795087" cy="482855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388" name="Google Shape;388;p31"/>
          <p:cNvGrpSpPr/>
          <p:nvPr/>
        </p:nvGrpSpPr>
        <p:grpSpPr>
          <a:xfrm>
            <a:off x="298150" y="58208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19850" y="-241"/>
            <a:ext cx="1193851" cy="49238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bg1"/>
                </a:solidFill>
              </a:rPr>
              <a:t>MÓDULO I</a:t>
            </a:r>
          </a:p>
        </p:txBody>
      </p:sp>
      <p:sp>
        <p:nvSpPr>
          <p:cNvPr id="2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751776" y="97719"/>
            <a:ext cx="6982649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UM OLHAR AO PROJETO POLÍTICO-PEDAGÓGICO E À EDUCAÇÃO INTEGRAL</a:t>
            </a:r>
          </a:p>
        </p:txBody>
      </p:sp>
      <p:pic>
        <p:nvPicPr>
          <p:cNvPr id="27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76" y="2737457"/>
            <a:ext cx="4277410" cy="24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348784" y="1957831"/>
            <a:ext cx="3583909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Redatores-Formadores Estaduais</a:t>
            </a:r>
          </a:p>
        </p:txBody>
      </p:sp>
      <p:sp>
        <p:nvSpPr>
          <p:cNvPr id="2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348784" y="3632903"/>
            <a:ext cx="3583909" cy="4022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Formadores Locais </a:t>
            </a:r>
          </a:p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000" b="1" dirty="0" smtClean="0"/>
              <a:t>(</a:t>
            </a:r>
            <a:r>
              <a:rPr lang="en-US" sz="1000" b="1" dirty="0" err="1" smtClean="0"/>
              <a:t>Coordenadores</a:t>
            </a:r>
            <a:r>
              <a:rPr lang="en-US" sz="1000" b="1" dirty="0" smtClean="0"/>
              <a:t> </a:t>
            </a:r>
            <a:r>
              <a:rPr lang="en-US" sz="1000" b="1" dirty="0" err="1"/>
              <a:t>P</a:t>
            </a:r>
            <a:r>
              <a:rPr lang="en-US" sz="1000" b="1" dirty="0" err="1" smtClean="0"/>
              <a:t>edagógicos</a:t>
            </a:r>
            <a:r>
              <a:rPr lang="en-US" sz="1000" b="1" dirty="0" smtClean="0"/>
              <a:t> </a:t>
            </a:r>
            <a:r>
              <a:rPr lang="en-US" sz="1000" b="1" dirty="0"/>
              <a:t>de todas as escolas)</a:t>
            </a:r>
            <a:endParaRPr lang="en-US" sz="1200" b="1" dirty="0"/>
          </a:p>
        </p:txBody>
      </p:sp>
      <p:sp>
        <p:nvSpPr>
          <p:cNvPr id="3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348784" y="4545752"/>
            <a:ext cx="3583909" cy="4159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PROFESSORES</a:t>
            </a:r>
          </a:p>
        </p:txBody>
      </p:sp>
      <p:sp>
        <p:nvSpPr>
          <p:cNvPr id="33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348784" y="2800545"/>
            <a:ext cx="3583909" cy="4159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ESCOLAS</a:t>
            </a:r>
          </a:p>
        </p:txBody>
      </p:sp>
      <p:sp>
        <p:nvSpPr>
          <p:cNvPr id="3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775164" y="998253"/>
            <a:ext cx="2955034" cy="2047882"/>
          </a:xfrm>
          <a:prstGeom prst="cloudCallout">
            <a:avLst>
              <a:gd name="adj1" fmla="val -91190"/>
              <a:gd name="adj2" fmla="val 7302"/>
            </a:avLst>
          </a:prstGeom>
          <a:solidFill>
            <a:srgbClr val="6BD5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As orientações para </a:t>
            </a:r>
            <a:r>
              <a:rPr lang="en-US" sz="1200" b="1" dirty="0" err="1"/>
              <a:t>os</a:t>
            </a:r>
            <a:r>
              <a:rPr lang="en-US" sz="1200" b="1" dirty="0"/>
              <a:t> </a:t>
            </a:r>
            <a:r>
              <a:rPr lang="en-US" sz="1200" b="1" dirty="0" err="1" smtClean="0"/>
              <a:t>Coordenadores</a:t>
            </a:r>
            <a:r>
              <a:rPr lang="en-US" sz="1200" b="1" dirty="0" smtClean="0"/>
              <a:t> </a:t>
            </a:r>
            <a:r>
              <a:rPr lang="en-US" sz="1200" b="1" dirty="0" err="1"/>
              <a:t>P</a:t>
            </a:r>
            <a:r>
              <a:rPr lang="en-US" sz="1200" b="1" dirty="0" err="1" smtClean="0"/>
              <a:t>edagógicos</a:t>
            </a:r>
            <a:r>
              <a:rPr lang="en-US" sz="1200" b="1" dirty="0" smtClean="0"/>
              <a:t> </a:t>
            </a:r>
            <a:r>
              <a:rPr lang="en-US" sz="1200" b="1" dirty="0"/>
              <a:t>formarem </a:t>
            </a:r>
            <a:r>
              <a:rPr lang="en-US" sz="1200" b="1" dirty="0" err="1"/>
              <a:t>os</a:t>
            </a:r>
            <a:r>
              <a:rPr lang="en-US" sz="1200" b="1" dirty="0"/>
              <a:t> </a:t>
            </a:r>
            <a:r>
              <a:rPr lang="en-US" sz="1200" b="1" dirty="0" smtClean="0"/>
              <a:t>Professors </a:t>
            </a:r>
            <a:r>
              <a:rPr lang="en-US" sz="1200" b="1" dirty="0"/>
              <a:t>foram enviadas às escolas.</a:t>
            </a:r>
          </a:p>
        </p:txBody>
      </p:sp>
      <p:cxnSp>
        <p:nvCxnSpPr>
          <p:cNvPr id="14" name="Conector de Seta Reta 13"/>
          <p:cNvCxnSpPr>
            <a:stCxn id="33" idx="2"/>
            <a:endCxn id="29" idx="0"/>
          </p:cNvCxnSpPr>
          <p:nvPr/>
        </p:nvCxnSpPr>
        <p:spPr>
          <a:xfrm>
            <a:off x="3140739" y="3216523"/>
            <a:ext cx="0" cy="41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28" idx="2"/>
            <a:endCxn id="33" idx="0"/>
          </p:cNvCxnSpPr>
          <p:nvPr/>
        </p:nvCxnSpPr>
        <p:spPr>
          <a:xfrm>
            <a:off x="3140739" y="2366753"/>
            <a:ext cx="0" cy="43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29" idx="2"/>
            <a:endCxn id="30" idx="0"/>
          </p:cNvCxnSpPr>
          <p:nvPr/>
        </p:nvCxnSpPr>
        <p:spPr>
          <a:xfrm>
            <a:off x="3140739" y="4035192"/>
            <a:ext cx="0" cy="51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135544" y="4026839"/>
            <a:ext cx="3041766" cy="3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rgbClr val="124057"/>
                </a:solidFill>
              </a:rPr>
              <a:t>CARGA HORÁRIA</a:t>
            </a:r>
          </a:p>
          <a:p>
            <a:pPr algn="ctr"/>
            <a:r>
              <a:rPr lang="pt-BR" sz="1000" dirty="0">
                <a:solidFill>
                  <a:srgbClr val="124057"/>
                </a:solidFill>
              </a:rPr>
              <a:t>PRESENCIAL </a:t>
            </a:r>
            <a:r>
              <a:rPr lang="pt-BR" sz="1000" dirty="0" smtClean="0">
                <a:solidFill>
                  <a:srgbClr val="124057"/>
                </a:solidFill>
              </a:rPr>
              <a:t>04h  </a:t>
            </a:r>
            <a:r>
              <a:rPr lang="pt-BR" sz="1000" dirty="0">
                <a:solidFill>
                  <a:srgbClr val="124057"/>
                </a:solidFill>
              </a:rPr>
              <a:t>+  A DISTÂNCIA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cxnSp>
        <p:nvCxnSpPr>
          <p:cNvPr id="32" name="Conector em Curva 31"/>
          <p:cNvCxnSpPr>
            <a:stCxn id="29" idx="1"/>
            <a:endCxn id="30" idx="1"/>
          </p:cNvCxnSpPr>
          <p:nvPr/>
        </p:nvCxnSpPr>
        <p:spPr>
          <a:xfrm rot="10800000" flipV="1">
            <a:off x="1348784" y="3834047"/>
            <a:ext cx="12700" cy="919693"/>
          </a:xfrm>
          <a:prstGeom prst="curvedConnector3">
            <a:avLst>
              <a:gd name="adj1" fmla="val 180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ector em Curva 48"/>
          <p:cNvCxnSpPr>
            <a:stCxn id="28" idx="1"/>
            <a:endCxn id="29" idx="1"/>
          </p:cNvCxnSpPr>
          <p:nvPr/>
        </p:nvCxnSpPr>
        <p:spPr>
          <a:xfrm rot="10800000" flipV="1">
            <a:off x="1348784" y="2162292"/>
            <a:ext cx="12700" cy="1671756"/>
          </a:xfrm>
          <a:prstGeom prst="curvedConnector3">
            <a:avLst>
              <a:gd name="adj1" fmla="val 2625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316081" y="2833120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rgbClr val="124057"/>
                </a:solidFill>
              </a:rPr>
              <a:t>ORIENTAÇÕES</a:t>
            </a:r>
          </a:p>
        </p:txBody>
      </p:sp>
      <p:sp>
        <p:nvSpPr>
          <p:cNvPr id="53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316080" y="4048720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rgbClr val="124057"/>
                </a:solidFill>
              </a:rPr>
              <a:t>FORMAÇÃO</a:t>
            </a:r>
          </a:p>
        </p:txBody>
      </p:sp>
      <p:sp>
        <p:nvSpPr>
          <p:cNvPr id="3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793813" y="4372922"/>
            <a:ext cx="1725227" cy="20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 smtClean="0">
                <a:solidFill>
                  <a:srgbClr val="005EF0"/>
                </a:solidFill>
              </a:rPr>
              <a:t>1ª FORMAÇÃO </a:t>
            </a:r>
            <a:r>
              <a:rPr lang="pt-BR" sz="800" dirty="0">
                <a:solidFill>
                  <a:srgbClr val="005EF0"/>
                </a:solidFill>
              </a:rPr>
              <a:t>DO CURRÍCULO</a:t>
            </a:r>
          </a:p>
        </p:txBody>
      </p:sp>
    </p:spTree>
    <p:extLst>
      <p:ext uri="{BB962C8B-B14F-4D97-AF65-F5344CB8AC3E}">
        <p14:creationId xmlns:p14="http://schemas.microsoft.com/office/powerpoint/2010/main" val="17282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458633"/>
            <a:ext cx="6486221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 smtClean="0"/>
              <a:t>Gestor Escolar e Formador </a:t>
            </a:r>
            <a:r>
              <a:rPr lang="pt-BR" sz="1200" b="1" dirty="0"/>
              <a:t>Local </a:t>
            </a:r>
            <a:r>
              <a:rPr lang="pt-BR" sz="1200" b="1" dirty="0" smtClean="0"/>
              <a:t>(Coordenador </a:t>
            </a:r>
            <a:r>
              <a:rPr lang="pt-BR" sz="1200" b="1" dirty="0"/>
              <a:t>P</a:t>
            </a:r>
            <a:r>
              <a:rPr lang="pt-BR" sz="1200" b="1" dirty="0" smtClean="0"/>
              <a:t>edagógico</a:t>
            </a:r>
            <a:r>
              <a:rPr lang="pt-BR" sz="1200" b="1" dirty="0"/>
              <a:t>)</a:t>
            </a:r>
            <a:endParaRPr lang="en-US" sz="1200" b="1" dirty="0"/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65519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1037793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 Local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 smtClean="0"/>
              <a:t>(Coordenador(es</a:t>
            </a:r>
            <a:r>
              <a:rPr lang="pt-BR" sz="1000" b="1" dirty="0"/>
              <a:t>) </a:t>
            </a:r>
            <a:r>
              <a:rPr lang="pt-BR" sz="1000" b="1" dirty="0" smtClean="0"/>
              <a:t>Pedagógico(s</a:t>
            </a:r>
            <a:r>
              <a:rPr lang="pt-BR" sz="1000" b="1" dirty="0"/>
              <a:t>) da escola)</a:t>
            </a:r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062609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4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1685648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167530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701149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1576309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Professores</a:t>
            </a:r>
            <a:endParaRPr lang="pt-BR" sz="1000" b="1" dirty="0"/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069449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01/06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2598230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04 </a:t>
            </a:r>
            <a:r>
              <a:rPr lang="pt-BR" sz="1200" b="1" dirty="0" smtClean="0"/>
              <a:t>h</a:t>
            </a:r>
            <a:endParaRPr lang="en-US" sz="1200" b="1" dirty="0"/>
          </a:p>
        </p:txBody>
      </p:sp>
      <p:sp>
        <p:nvSpPr>
          <p:cNvPr id="5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3037409"/>
            <a:ext cx="6486221" cy="204533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Em </a:t>
            </a:r>
            <a:r>
              <a:rPr lang="pt-BR" sz="1000" b="1" dirty="0"/>
              <a:t>geral pensamos nas situações descritas </a:t>
            </a:r>
            <a:r>
              <a:rPr lang="pt-BR" sz="1000" b="1" dirty="0" smtClean="0"/>
              <a:t>abaixo</a:t>
            </a:r>
            <a:r>
              <a:rPr lang="pt-BR" sz="1000" b="1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da Educação Infantil e dos Anos Iniciais do Ensino Fundamental que atuam nas duas Redes (Estadual e Municipal) participarão da Formação Continuada na escola municipal.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dos Anos Finais do Ensino Fundamental que atuam nas duas Redes (Estadual e Municipal) participarão da formação na escola estadual.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que atuam em uma única Rede de Ensino e são lotados em mais de uma escola participarão da formação na escola com maior carga horária.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- </a:t>
            </a:r>
            <a:r>
              <a:rPr lang="pt-BR" sz="1000" b="1" dirty="0"/>
              <a:t>Se o município assinou o </a:t>
            </a:r>
            <a:r>
              <a:rPr lang="pt-BR" sz="1000" b="1" u="sng" dirty="0"/>
              <a:t>Termo de Cooperação</a:t>
            </a:r>
            <a:r>
              <a:rPr lang="pt-BR" sz="1000" b="1" dirty="0"/>
              <a:t> para atuar em </a:t>
            </a:r>
            <a:r>
              <a:rPr lang="pt-BR" sz="1000" b="1" u="sng" dirty="0"/>
              <a:t>Regime de </a:t>
            </a:r>
            <a:r>
              <a:rPr lang="pt-BR" sz="1000" b="1" u="sng" dirty="0" smtClean="0"/>
              <a:t>Colaboração,</a:t>
            </a:r>
            <a:r>
              <a:rPr lang="pt-BR" sz="1000" b="1" dirty="0" smtClean="0"/>
              <a:t> </a:t>
            </a:r>
            <a:r>
              <a:rPr lang="pt-BR" sz="1000" b="1" dirty="0"/>
              <a:t>ele tem autonomia para articular com as escolas estaduais e realizar as formações dos P</a:t>
            </a:r>
            <a:r>
              <a:rPr lang="pt-BR" sz="1000" b="1" dirty="0" smtClean="0"/>
              <a:t>rofessores </a:t>
            </a:r>
            <a:r>
              <a:rPr lang="pt-BR" sz="1000" b="1" dirty="0"/>
              <a:t>da Educação Infantil e Anos Iniciais do Ensino </a:t>
            </a:r>
            <a:r>
              <a:rPr lang="pt-BR" sz="1000" b="1" dirty="0" smtClean="0"/>
              <a:t>Fundamental </a:t>
            </a:r>
            <a:r>
              <a:rPr lang="pt-BR" sz="1000" b="1" dirty="0"/>
              <a:t>exclusivamente nas escolas municipais, e dos professores dos Anos Finais do Fundamental nas escolas estaduais.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- O </a:t>
            </a:r>
            <a:r>
              <a:rPr lang="pt-BR" sz="1000" b="1" dirty="0"/>
              <a:t>ideal é montar salas com no máximo 35 </a:t>
            </a:r>
            <a:r>
              <a:rPr lang="pt-BR" sz="1000" b="1" dirty="0" smtClean="0"/>
              <a:t>Professores</a:t>
            </a:r>
            <a:r>
              <a:rPr lang="pt-BR" sz="1000" b="1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 Para a exceção à regra, município que não aderiu ao Regime de Colaboração e/ou ao calendário escolar do Estado, criaremos orientações individuais.</a:t>
            </a:r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28" y="3151705"/>
            <a:ext cx="673915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68411" y="92169"/>
            <a:ext cx="8320216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DA FORMAÇÃO NAS ESCOLAS</a:t>
            </a:r>
            <a:endParaRPr lang="pt-BR" sz="1200" dirty="0">
              <a:solidFill>
                <a:srgbClr val="124057"/>
              </a:solidFill>
            </a:endParaRPr>
          </a:p>
        </p:txBody>
      </p:sp>
      <p:sp>
        <p:nvSpPr>
          <p:cNvPr id="1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1013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Módulo</a:t>
            </a:r>
            <a:r>
              <a:rPr lang="en-US" sz="1200" b="1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934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1556100" y="1825063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4400" b="1" dirty="0"/>
              <a:t>MÓDULO II</a:t>
            </a:r>
            <a:endParaRPr sz="4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6968" y="140044"/>
            <a:ext cx="817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Formação Continuada “Implementação do Currículo de Referência de Mato Grosso do Sul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" y="0"/>
            <a:ext cx="795087" cy="482855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388" name="Google Shape;388;p31"/>
          <p:cNvGrpSpPr/>
          <p:nvPr/>
        </p:nvGrpSpPr>
        <p:grpSpPr>
          <a:xfrm>
            <a:off x="298150" y="58208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19850" y="-241"/>
            <a:ext cx="1193851" cy="49238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bg1"/>
                </a:solidFill>
              </a:rPr>
              <a:t>MÓDULO II</a:t>
            </a:r>
          </a:p>
        </p:txBody>
      </p:sp>
      <p:sp>
        <p:nvSpPr>
          <p:cNvPr id="2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913700" y="97719"/>
            <a:ext cx="7139683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pt-BR" sz="1400" dirty="0">
                <a:solidFill>
                  <a:srgbClr val="124057"/>
                </a:solidFill>
              </a:rPr>
              <a:t>DIÁLOGOS POSSÍVEIS: NEUROCIÊNCIA E COMPETÊNCIAS PARA O SÉCULO XXI COMO CONTRIBUIÇÃO À APRENDIZAGEM</a:t>
            </a:r>
          </a:p>
        </p:txBody>
      </p:sp>
      <p:pic>
        <p:nvPicPr>
          <p:cNvPr id="27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28" y="3396343"/>
            <a:ext cx="3106057" cy="17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19351" y="895142"/>
            <a:ext cx="3583909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Redatores-Formadores Estaduais</a:t>
            </a:r>
          </a:p>
        </p:txBody>
      </p:sp>
      <p:sp>
        <p:nvSpPr>
          <p:cNvPr id="2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19350" y="3297249"/>
            <a:ext cx="3583909" cy="4022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Formadores Locais </a:t>
            </a:r>
          </a:p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000" b="1" dirty="0" smtClean="0"/>
              <a:t>(</a:t>
            </a:r>
            <a:r>
              <a:rPr lang="en-US" sz="1000" b="1" dirty="0" err="1"/>
              <a:t>C</a:t>
            </a:r>
            <a:r>
              <a:rPr lang="en-US" sz="1000" b="1" dirty="0" err="1" smtClean="0"/>
              <a:t>oordenadores</a:t>
            </a:r>
            <a:r>
              <a:rPr lang="en-US" sz="1000" b="1" dirty="0" smtClean="0"/>
              <a:t> </a:t>
            </a:r>
            <a:r>
              <a:rPr lang="en-US" sz="1000" b="1" dirty="0" err="1"/>
              <a:t>P</a:t>
            </a:r>
            <a:r>
              <a:rPr lang="en-US" sz="1000" b="1" dirty="0" err="1" smtClean="0"/>
              <a:t>edagógicos</a:t>
            </a:r>
            <a:r>
              <a:rPr lang="en-US" sz="1000" b="1" dirty="0" smtClean="0"/>
              <a:t> </a:t>
            </a:r>
            <a:r>
              <a:rPr lang="en-US" sz="1000" b="1" dirty="0"/>
              <a:t>de todas as escolas)</a:t>
            </a:r>
            <a:endParaRPr lang="en-US" sz="1200" b="1" dirty="0"/>
          </a:p>
        </p:txBody>
      </p:sp>
      <p:sp>
        <p:nvSpPr>
          <p:cNvPr id="3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019351" y="4545752"/>
            <a:ext cx="3583909" cy="4159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PROFESSORES</a:t>
            </a:r>
          </a:p>
        </p:txBody>
      </p:sp>
      <p:cxnSp>
        <p:nvCxnSpPr>
          <p:cNvPr id="16" name="Conector de Seta Reta 15"/>
          <p:cNvCxnSpPr>
            <a:stCxn id="28" idx="2"/>
          </p:cNvCxnSpPr>
          <p:nvPr/>
        </p:nvCxnSpPr>
        <p:spPr>
          <a:xfrm>
            <a:off x="3811306" y="1304064"/>
            <a:ext cx="0" cy="6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29" idx="2"/>
            <a:endCxn id="30" idx="0"/>
          </p:cNvCxnSpPr>
          <p:nvPr/>
        </p:nvCxnSpPr>
        <p:spPr>
          <a:xfrm>
            <a:off x="3811305" y="3699538"/>
            <a:ext cx="1" cy="84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912748" y="3660670"/>
            <a:ext cx="3673733" cy="3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04h  </a:t>
            </a:r>
            <a:r>
              <a:rPr lang="pt-BR" sz="1000" dirty="0">
                <a:solidFill>
                  <a:srgbClr val="124057"/>
                </a:solidFill>
              </a:rPr>
              <a:t>+  A DISTÂNCIA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cxnSp>
        <p:nvCxnSpPr>
          <p:cNvPr id="32" name="Conector em Curva 31"/>
          <p:cNvCxnSpPr>
            <a:stCxn id="28" idx="1"/>
            <a:endCxn id="37" idx="1"/>
          </p:cNvCxnSpPr>
          <p:nvPr/>
        </p:nvCxnSpPr>
        <p:spPr>
          <a:xfrm rot="10800000" flipH="1" flipV="1">
            <a:off x="2019351" y="1099603"/>
            <a:ext cx="12700" cy="1036300"/>
          </a:xfrm>
          <a:prstGeom prst="curvedConnector3">
            <a:avLst>
              <a:gd name="adj1" fmla="val -180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786000" y="1284751"/>
            <a:ext cx="1007841" cy="69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700" dirty="0">
                <a:solidFill>
                  <a:srgbClr val="124057"/>
                </a:solidFill>
              </a:rPr>
              <a:t>ENCONTRO PRESENCIAL NA COORDENADORIA REGIONAL DE EDUCAÇÃO</a:t>
            </a:r>
          </a:p>
        </p:txBody>
      </p:sp>
      <p:sp>
        <p:nvSpPr>
          <p:cNvPr id="53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610302" y="4074122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700" dirty="0">
                <a:solidFill>
                  <a:srgbClr val="124057"/>
                </a:solidFill>
              </a:rPr>
              <a:t>FORMAÇÃO NAS ESCOLAS</a:t>
            </a:r>
          </a:p>
        </p:txBody>
      </p:sp>
      <p:sp>
        <p:nvSpPr>
          <p:cNvPr id="3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32051" y="1932764"/>
            <a:ext cx="3571209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Formadores Regionais </a:t>
            </a:r>
            <a:endParaRPr lang="en-US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/>
              <a:t>(indicados pelas Secretarias Municipais de Educação e SED)</a:t>
            </a:r>
            <a:endParaRPr lang="en-US" sz="1200" b="1" dirty="0"/>
          </a:p>
        </p:txBody>
      </p:sp>
      <p:cxnSp>
        <p:nvCxnSpPr>
          <p:cNvPr id="40" name="Conector de Seta Reta 39"/>
          <p:cNvCxnSpPr>
            <a:stCxn id="37" idx="2"/>
            <a:endCxn id="29" idx="0"/>
          </p:cNvCxnSpPr>
          <p:nvPr/>
        </p:nvCxnSpPr>
        <p:spPr>
          <a:xfrm flipH="1">
            <a:off x="3811305" y="2339042"/>
            <a:ext cx="6351" cy="958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87347" y="1334985"/>
            <a:ext cx="2429827" cy="1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782231" y="3922406"/>
            <a:ext cx="1725227" cy="20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 smtClean="0">
                <a:solidFill>
                  <a:srgbClr val="005EF0"/>
                </a:solidFill>
              </a:rPr>
              <a:t>2ª FORMAÇÃO </a:t>
            </a:r>
            <a:r>
              <a:rPr lang="pt-BR" sz="800" dirty="0">
                <a:solidFill>
                  <a:srgbClr val="005EF0"/>
                </a:solidFill>
              </a:rPr>
              <a:t>DO CURRÍCULO</a:t>
            </a:r>
          </a:p>
        </p:txBody>
      </p:sp>
      <p:sp>
        <p:nvSpPr>
          <p:cNvPr id="5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87347" y="2532428"/>
            <a:ext cx="2429827" cy="1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cxnSp>
        <p:nvCxnSpPr>
          <p:cNvPr id="58" name="Conector em Curva 57"/>
          <p:cNvCxnSpPr>
            <a:stCxn id="29" idx="1"/>
            <a:endCxn id="30" idx="1"/>
          </p:cNvCxnSpPr>
          <p:nvPr/>
        </p:nvCxnSpPr>
        <p:spPr>
          <a:xfrm rot="10800000" flipH="1" flipV="1">
            <a:off x="2019349" y="3498393"/>
            <a:ext cx="1" cy="1255347"/>
          </a:xfrm>
          <a:prstGeom prst="curvedConnector3">
            <a:avLst>
              <a:gd name="adj1" fmla="val -2286000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ector em Curva 68"/>
          <p:cNvCxnSpPr>
            <a:stCxn id="37" idx="1"/>
            <a:endCxn id="29" idx="1"/>
          </p:cNvCxnSpPr>
          <p:nvPr/>
        </p:nvCxnSpPr>
        <p:spPr>
          <a:xfrm rot="10800000" flipV="1">
            <a:off x="2019351" y="2135902"/>
            <a:ext cx="12701" cy="1362491"/>
          </a:xfrm>
          <a:prstGeom prst="curvedConnector3">
            <a:avLst>
              <a:gd name="adj1" fmla="val 1899858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648175" y="2336933"/>
            <a:ext cx="1362493" cy="96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700" dirty="0">
                <a:solidFill>
                  <a:srgbClr val="124057"/>
                </a:solidFill>
              </a:rPr>
              <a:t>ENCONTRO PRESENCIAL NO MUNICÍPIO COM TODOS OS COORDENADORES PEDAGÓGICOS DA REDE ESTADUAL E MUNICIPAL</a:t>
            </a:r>
          </a:p>
        </p:txBody>
      </p:sp>
      <p:sp>
        <p:nvSpPr>
          <p:cNvPr id="33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884" y="1482884"/>
            <a:ext cx="5420496" cy="44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 smtClean="0">
                <a:solidFill>
                  <a:srgbClr val="005EF0"/>
                </a:solidFill>
              </a:rPr>
              <a:t>MÓD. I - FORMAÇÃO PARA </a:t>
            </a:r>
            <a:r>
              <a:rPr lang="pt-BR" sz="800" dirty="0">
                <a:solidFill>
                  <a:srgbClr val="005EF0"/>
                </a:solidFill>
              </a:rPr>
              <a:t>OS COORDENADORES PEDAGÓGICOS </a:t>
            </a:r>
            <a:r>
              <a:rPr lang="pt-BR" sz="700" dirty="0">
                <a:solidFill>
                  <a:srgbClr val="005EF0"/>
                </a:solidFill>
              </a:rPr>
              <a:t>(Formadores Locais) </a:t>
            </a:r>
            <a:r>
              <a:rPr lang="pt-BR" sz="800" dirty="0" smtClean="0">
                <a:solidFill>
                  <a:srgbClr val="005EF0"/>
                </a:solidFill>
              </a:rPr>
              <a:t>– 8h</a:t>
            </a:r>
            <a:endParaRPr lang="pt-BR" sz="800" dirty="0">
              <a:solidFill>
                <a:srgbClr val="005EF0"/>
              </a:solidFill>
            </a:endParaRPr>
          </a:p>
          <a:p>
            <a:r>
              <a:rPr lang="pt-BR" sz="800" dirty="0" smtClean="0">
                <a:solidFill>
                  <a:srgbClr val="005EF0"/>
                </a:solidFill>
              </a:rPr>
              <a:t>MÓD. II -  FORMAÇÃO </a:t>
            </a:r>
            <a:r>
              <a:rPr lang="pt-BR" sz="800" dirty="0">
                <a:solidFill>
                  <a:srgbClr val="005EF0"/>
                </a:solidFill>
              </a:rPr>
              <a:t>DO CURRÍCULO </a:t>
            </a:r>
            <a:r>
              <a:rPr lang="pt-BR" sz="800" dirty="0" smtClean="0">
                <a:solidFill>
                  <a:srgbClr val="005EF0"/>
                </a:solidFill>
              </a:rPr>
              <a:t>– 4h</a:t>
            </a:r>
            <a:endParaRPr lang="pt-BR" sz="800" dirty="0">
              <a:solidFill>
                <a:srgbClr val="005EF0"/>
              </a:solidFill>
            </a:endParaRPr>
          </a:p>
          <a:p>
            <a:r>
              <a:rPr lang="pt-BR" sz="800" dirty="0">
                <a:solidFill>
                  <a:srgbClr val="005EF0"/>
                </a:solidFill>
              </a:rPr>
              <a:t>ORIENTAÇÕES E ENCAMINHAMENTOS NECESSÁRIOS </a:t>
            </a:r>
            <a:r>
              <a:rPr lang="pt-BR" sz="800" dirty="0" smtClean="0">
                <a:solidFill>
                  <a:srgbClr val="005EF0"/>
                </a:solidFill>
              </a:rPr>
              <a:t>– 4h</a:t>
            </a:r>
            <a:endParaRPr lang="pt-BR" sz="800" dirty="0">
              <a:solidFill>
                <a:srgbClr val="005EF0"/>
              </a:solidFill>
            </a:endParaRPr>
          </a:p>
        </p:txBody>
      </p:sp>
      <p:sp>
        <p:nvSpPr>
          <p:cNvPr id="3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884" y="2729488"/>
            <a:ext cx="5420496" cy="44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>
                <a:solidFill>
                  <a:srgbClr val="005EF0"/>
                </a:solidFill>
              </a:rPr>
              <a:t>MÓD. I - FORMAÇÃO PARA OS COORDENADORES PEDAGÓGICOS </a:t>
            </a:r>
            <a:r>
              <a:rPr lang="pt-BR" sz="700" dirty="0">
                <a:solidFill>
                  <a:srgbClr val="005EF0"/>
                </a:solidFill>
              </a:rPr>
              <a:t>(Formadores Locais) </a:t>
            </a:r>
            <a:r>
              <a:rPr lang="pt-BR" sz="800" dirty="0">
                <a:solidFill>
                  <a:srgbClr val="005EF0"/>
                </a:solidFill>
              </a:rPr>
              <a:t>– 8h</a:t>
            </a:r>
          </a:p>
          <a:p>
            <a:r>
              <a:rPr lang="pt-BR" sz="800" dirty="0">
                <a:solidFill>
                  <a:srgbClr val="005EF0"/>
                </a:solidFill>
              </a:rPr>
              <a:t>MÓD. II -  FORMAÇÃO DO CURRÍCULO – 4h</a:t>
            </a:r>
          </a:p>
          <a:p>
            <a:r>
              <a:rPr lang="pt-BR" sz="800" dirty="0">
                <a:solidFill>
                  <a:srgbClr val="005EF0"/>
                </a:solidFill>
              </a:rPr>
              <a:t>ORIENTAÇÕES E ENCAMINHAMENTOS NECESSÁRIOS – 4h</a:t>
            </a:r>
          </a:p>
        </p:txBody>
      </p:sp>
    </p:spTree>
    <p:extLst>
      <p:ext uri="{BB962C8B-B14F-4D97-AF65-F5344CB8AC3E}">
        <p14:creationId xmlns:p14="http://schemas.microsoft.com/office/powerpoint/2010/main" val="39064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451966" y="99066"/>
            <a:ext cx="6982649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DO ENCONTRO PRESENCIAL NA REGIONAL DE EDUCAÇÃO</a:t>
            </a:r>
          </a:p>
        </p:txBody>
      </p:sp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697535"/>
            <a:ext cx="6486221" cy="5466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 smtClean="0"/>
              <a:t>Equipe</a:t>
            </a:r>
            <a:r>
              <a:rPr lang="en-US" sz="1200" b="1" dirty="0" smtClean="0"/>
              <a:t> PROBNCC – </a:t>
            </a:r>
            <a:r>
              <a:rPr lang="en-US" sz="1200" b="1" dirty="0" err="1" smtClean="0"/>
              <a:t>Ciclo</a:t>
            </a:r>
            <a:r>
              <a:rPr lang="en-US" sz="1200" b="1" dirty="0" smtClean="0"/>
              <a:t> 2</a:t>
            </a:r>
            <a:r>
              <a:rPr lang="en-US" sz="1200" b="1" dirty="0"/>
              <a:t>, Coordenadoria de </a:t>
            </a:r>
            <a:r>
              <a:rPr lang="en-US" sz="1200" b="1" dirty="0" err="1"/>
              <a:t>Formação</a:t>
            </a:r>
            <a:r>
              <a:rPr lang="en-US" sz="1200" b="1" dirty="0"/>
              <a:t> </a:t>
            </a:r>
            <a:r>
              <a:rPr lang="en-US" sz="1200" b="1" dirty="0" err="1"/>
              <a:t>Continuada</a:t>
            </a:r>
            <a:r>
              <a:rPr lang="en-US" sz="1200" b="1" dirty="0"/>
              <a:t> (CFOR/SED), </a:t>
            </a:r>
            <a:r>
              <a:rPr lang="en-US" sz="1200" b="1" dirty="0" err="1"/>
              <a:t>Coordenadorias</a:t>
            </a:r>
            <a:r>
              <a:rPr lang="en-US" sz="1200" b="1" dirty="0"/>
              <a:t> Regionais de Educação (CRE) </a:t>
            </a:r>
            <a:r>
              <a:rPr lang="en-US" sz="1200" b="1" dirty="0" smtClean="0"/>
              <a:t>e </a:t>
            </a:r>
            <a:r>
              <a:rPr lang="en-US" sz="1200" b="1" dirty="0" err="1" smtClean="0"/>
              <a:t>Assessoria</a:t>
            </a:r>
            <a:r>
              <a:rPr lang="en-US" sz="1200" b="1" dirty="0" smtClean="0"/>
              <a:t> </a:t>
            </a:r>
            <a:r>
              <a:rPr lang="en-US" sz="1200" b="1" dirty="0"/>
              <a:t>de </a:t>
            </a:r>
            <a:r>
              <a:rPr lang="en-US" sz="1200" b="1" dirty="0" err="1"/>
              <a:t>Implementação</a:t>
            </a:r>
            <a:r>
              <a:rPr lang="en-US" sz="1200" b="1" dirty="0"/>
              <a:t> da BNCC (ASIB</a:t>
            </a:r>
            <a:r>
              <a:rPr lang="en-US" sz="1200" b="1" dirty="0" smtClean="0"/>
              <a:t>) </a:t>
            </a:r>
            <a:endParaRPr lang="en-US" sz="1200" b="1" dirty="0"/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704421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955453"/>
            <a:ext cx="6486221" cy="5430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Núcleo de Formação </a:t>
            </a:r>
            <a:r>
              <a:rPr lang="en-US" sz="1050" b="1" dirty="0"/>
              <a:t>(Coordenadoria Regional de Educação - CRE)</a:t>
            </a:r>
            <a:endParaRPr lang="en-US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e </a:t>
            </a:r>
            <a:r>
              <a:rPr lang="en-US" sz="1200" b="1" dirty="0" err="1"/>
              <a:t>Formadores</a:t>
            </a:r>
            <a:r>
              <a:rPr lang="en-US" sz="1200" b="1" dirty="0"/>
              <a:t> Regionais </a:t>
            </a:r>
            <a:r>
              <a:rPr lang="en-US" sz="1000" b="1" dirty="0"/>
              <a:t>(</a:t>
            </a:r>
            <a:r>
              <a:rPr lang="en-US" sz="1000" b="1" dirty="0" err="1"/>
              <a:t>indicados</a:t>
            </a:r>
            <a:r>
              <a:rPr lang="en-US" sz="1000" b="1" dirty="0"/>
              <a:t> </a:t>
            </a:r>
            <a:r>
              <a:rPr lang="en-US" sz="1000" b="1" dirty="0" err="1"/>
              <a:t>pelas</a:t>
            </a:r>
            <a:r>
              <a:rPr lang="en-US" sz="1000" b="1" dirty="0"/>
              <a:t> </a:t>
            </a:r>
            <a:r>
              <a:rPr lang="en-US" sz="1000" b="1" dirty="0" err="1"/>
              <a:t>Secretarias</a:t>
            </a:r>
            <a:r>
              <a:rPr lang="en-US" sz="1000" b="1" dirty="0"/>
              <a:t> </a:t>
            </a:r>
            <a:r>
              <a:rPr lang="en-US" sz="1000" b="1" dirty="0" err="1"/>
              <a:t>Municipais</a:t>
            </a:r>
            <a:r>
              <a:rPr lang="en-US" sz="1000" b="1" dirty="0"/>
              <a:t> de </a:t>
            </a:r>
            <a:r>
              <a:rPr lang="en-US" sz="1000" b="1" dirty="0" err="1" smtClean="0"/>
              <a:t>Educação</a:t>
            </a:r>
            <a:r>
              <a:rPr lang="en-US" sz="1000" b="1" dirty="0" smtClean="0"/>
              <a:t> e SED/MS)</a:t>
            </a:r>
            <a:endParaRPr lang="en-US" sz="1200" b="1" dirty="0"/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359177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4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07283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68652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318999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581906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INSCRIÇÃO: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327816"/>
            <a:ext cx="6486221" cy="5430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Redatores-Formadores </a:t>
            </a:r>
            <a:r>
              <a:rPr lang="en-US" sz="1200" b="1" dirty="0" err="1"/>
              <a:t>Estaduais</a:t>
            </a:r>
            <a:endParaRPr lang="en-US" sz="1200" b="1" dirty="0"/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588443"/>
            <a:ext cx="6486221" cy="5430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Entre </a:t>
            </a:r>
            <a:r>
              <a:rPr lang="pt-BR" sz="1200" b="1" dirty="0" smtClean="0"/>
              <a:t>28/05 </a:t>
            </a:r>
            <a:r>
              <a:rPr lang="pt-BR" sz="1200" b="1" dirty="0"/>
              <a:t>e </a:t>
            </a:r>
            <a:r>
              <a:rPr lang="pt-BR" sz="1200" b="1" dirty="0" smtClean="0"/>
              <a:t>07/06 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3216080"/>
            <a:ext cx="6486221" cy="5430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16 h</a:t>
            </a:r>
            <a:endParaRPr lang="en-US" sz="1200" b="1" dirty="0"/>
          </a:p>
        </p:txBody>
      </p:sp>
      <p:sp>
        <p:nvSpPr>
          <p:cNvPr id="5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3843717"/>
            <a:ext cx="6486221" cy="5430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A ASIB e os Representantes de Implementação da BNCC nas </a:t>
            </a:r>
            <a:r>
              <a:rPr lang="pt-BR" sz="1200" b="1" dirty="0" smtClean="0"/>
              <a:t>CRE </a:t>
            </a:r>
            <a:r>
              <a:rPr lang="pt-BR" sz="1200" b="1" dirty="0"/>
              <a:t>organizarão o encontro e os convites para o público alvo</a:t>
            </a:r>
            <a:endParaRPr lang="en-US" sz="1200" b="1" dirty="0"/>
          </a:p>
        </p:txBody>
      </p:sp>
      <p:sp>
        <p:nvSpPr>
          <p:cNvPr id="5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4471354"/>
            <a:ext cx="6486221" cy="5430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 smtClean="0"/>
              <a:t>ASIB</a:t>
            </a:r>
            <a:endParaRPr lang="en-US" sz="1200" b="1" dirty="0"/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95147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1013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PASSO 1</a:t>
            </a:r>
          </a:p>
        </p:txBody>
      </p:sp>
      <p:sp>
        <p:nvSpPr>
          <p:cNvPr id="1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377652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Módulo II</a:t>
            </a:r>
          </a:p>
        </p:txBody>
      </p:sp>
    </p:spTree>
    <p:extLst>
      <p:ext uri="{BB962C8B-B14F-4D97-AF65-F5344CB8AC3E}">
        <p14:creationId xmlns:p14="http://schemas.microsoft.com/office/powerpoint/2010/main" val="5946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686931" y="1400538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28 E 29 DE MAIO</a:t>
            </a:r>
          </a:p>
        </p:txBody>
      </p:sp>
      <p:sp>
        <p:nvSpPr>
          <p:cNvPr id="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86931" y="692084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01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AQUIDAUANA</a:t>
            </a:r>
          </a:p>
        </p:txBody>
      </p:sp>
      <p:sp>
        <p:nvSpPr>
          <p:cNvPr id="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832883" y="1400538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30 E 31 DE MAIO</a:t>
            </a:r>
          </a:p>
        </p:txBody>
      </p:sp>
      <p:sp>
        <p:nvSpPr>
          <p:cNvPr id="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832883" y="692084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07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 JARDIM</a:t>
            </a:r>
          </a:p>
        </p:txBody>
      </p:sp>
      <p:sp>
        <p:nvSpPr>
          <p:cNvPr id="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003548" y="1400538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29 E 30 DE MAIO</a:t>
            </a:r>
          </a:p>
        </p:txBody>
      </p:sp>
      <p:sp>
        <p:nvSpPr>
          <p:cNvPr id="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003548" y="692084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03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 CORUMBÁ</a:t>
            </a:r>
          </a:p>
        </p:txBody>
      </p:sp>
      <p:sp>
        <p:nvSpPr>
          <p:cNvPr id="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686931" y="2842159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03 E 04 DE JUNHO</a:t>
            </a:r>
          </a:p>
        </p:txBody>
      </p:sp>
      <p:sp>
        <p:nvSpPr>
          <p:cNvPr id="1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86931" y="2133705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11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 PONTA PORÃ</a:t>
            </a:r>
          </a:p>
        </p:txBody>
      </p:sp>
      <p:sp>
        <p:nvSpPr>
          <p:cNvPr id="1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832883" y="2842159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03 E 04 DE JUNHO</a:t>
            </a:r>
          </a:p>
        </p:txBody>
      </p:sp>
      <p:sp>
        <p:nvSpPr>
          <p:cNvPr id="1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832883" y="2133705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05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DOURADOS</a:t>
            </a:r>
          </a:p>
        </p:txBody>
      </p:sp>
      <p:sp>
        <p:nvSpPr>
          <p:cNvPr id="1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003548" y="2842159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03 E 04 DE JUNHO</a:t>
            </a:r>
          </a:p>
        </p:txBody>
      </p:sp>
      <p:sp>
        <p:nvSpPr>
          <p:cNvPr id="1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003548" y="2133705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08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 NAVIRAÍ</a:t>
            </a:r>
          </a:p>
        </p:txBody>
      </p:sp>
      <p:sp>
        <p:nvSpPr>
          <p:cNvPr id="1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686931" y="4308495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/>
              <a:t>03 </a:t>
            </a:r>
            <a:r>
              <a:rPr lang="en-US" sz="1200" b="1" dirty="0"/>
              <a:t>E </a:t>
            </a:r>
            <a:r>
              <a:rPr lang="en-US" sz="1200" b="1" dirty="0" smtClean="0"/>
              <a:t>04 </a:t>
            </a:r>
            <a:r>
              <a:rPr lang="en-US" sz="1200" b="1" dirty="0"/>
              <a:t>DE JUNHO</a:t>
            </a:r>
          </a:p>
        </p:txBody>
      </p:sp>
      <p:sp>
        <p:nvSpPr>
          <p:cNvPr id="1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86931" y="3600041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04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 COXIM</a:t>
            </a:r>
          </a:p>
        </p:txBody>
      </p:sp>
      <p:sp>
        <p:nvSpPr>
          <p:cNvPr id="1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832883" y="4308495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03 E 04 DE JUNHO</a:t>
            </a:r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832883" y="3600041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10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PARANAÍBA</a:t>
            </a:r>
          </a:p>
        </p:txBody>
      </p:sp>
      <p:sp>
        <p:nvSpPr>
          <p:cNvPr id="1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003548" y="4308495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06 E 07 DE JUNHO</a:t>
            </a:r>
          </a:p>
        </p:txBody>
      </p:sp>
      <p:sp>
        <p:nvSpPr>
          <p:cNvPr id="2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003548" y="3600041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12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TRÊS LAGOAS</a:t>
            </a:r>
          </a:p>
        </p:txBody>
      </p:sp>
      <p:sp>
        <p:nvSpPr>
          <p:cNvPr id="2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7145396" y="4308495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03 E 04 DE JUNHO</a:t>
            </a:r>
          </a:p>
        </p:txBody>
      </p:sp>
      <p:sp>
        <p:nvSpPr>
          <p:cNvPr id="2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145396" y="3600041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02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CAMPO GRANDE</a:t>
            </a:r>
          </a:p>
          <a:p>
            <a:pPr algn="ctr"/>
            <a:r>
              <a:rPr lang="pt-BR" sz="1100" dirty="0">
                <a:solidFill>
                  <a:srgbClr val="124057"/>
                </a:solidFill>
              </a:rPr>
              <a:t>METROPOLITANA </a:t>
            </a:r>
          </a:p>
        </p:txBody>
      </p:sp>
      <p:sp>
        <p:nvSpPr>
          <p:cNvPr id="2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7145396" y="2842159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/>
              <a:t>04 </a:t>
            </a:r>
            <a:r>
              <a:rPr lang="en-US" sz="1200" b="1" dirty="0"/>
              <a:t>E </a:t>
            </a:r>
            <a:r>
              <a:rPr lang="en-US" sz="1200" b="1" dirty="0" smtClean="0"/>
              <a:t>05 </a:t>
            </a:r>
            <a:r>
              <a:rPr lang="en-US" sz="1200" b="1" dirty="0"/>
              <a:t>DE JUNHO</a:t>
            </a:r>
          </a:p>
        </p:txBody>
      </p:sp>
      <p:sp>
        <p:nvSpPr>
          <p:cNvPr id="2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095968" y="2133705"/>
            <a:ext cx="1598141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09</a:t>
            </a:r>
          </a:p>
          <a:p>
            <a:pPr algn="ctr"/>
            <a:r>
              <a:rPr lang="pt-BR" sz="1200" dirty="0">
                <a:solidFill>
                  <a:srgbClr val="124057"/>
                </a:solidFill>
              </a:rPr>
              <a:t>NOVA ANDRADINA</a:t>
            </a:r>
          </a:p>
        </p:txBody>
      </p:sp>
      <p:sp>
        <p:nvSpPr>
          <p:cNvPr id="2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7145396" y="1396552"/>
            <a:ext cx="1458096" cy="708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29 E 30 DE MAIO</a:t>
            </a:r>
          </a:p>
        </p:txBody>
      </p:sp>
      <p:sp>
        <p:nvSpPr>
          <p:cNvPr id="2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145396" y="688098"/>
            <a:ext cx="1458096" cy="5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200" dirty="0">
                <a:solidFill>
                  <a:srgbClr val="124057"/>
                </a:solidFill>
              </a:rPr>
              <a:t>CAMPO GRANDE</a:t>
            </a:r>
          </a:p>
        </p:txBody>
      </p:sp>
      <p:sp>
        <p:nvSpPr>
          <p:cNvPr id="2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166831" y="140356"/>
            <a:ext cx="6982649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DATAS DOS ENCONTROS PRESENCIAIS NAS REGIONAIS DE EDUCAÇÃO</a:t>
            </a:r>
          </a:p>
        </p:txBody>
      </p:sp>
      <p:sp>
        <p:nvSpPr>
          <p:cNvPr id="2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7804413" y="1014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Módulo II</a:t>
            </a:r>
          </a:p>
        </p:txBody>
      </p:sp>
    </p:spTree>
    <p:extLst>
      <p:ext uri="{BB962C8B-B14F-4D97-AF65-F5344CB8AC3E}">
        <p14:creationId xmlns:p14="http://schemas.microsoft.com/office/powerpoint/2010/main" val="30637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697535"/>
            <a:ext cx="6486221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 smtClean="0"/>
              <a:t>Articulador Regional (CRE), </a:t>
            </a:r>
            <a:r>
              <a:rPr lang="pt-BR" sz="1200" b="1" dirty="0"/>
              <a:t>Articulador Municipal e Formador Regional</a:t>
            </a:r>
            <a:endParaRPr lang="en-US" sz="1200" b="1" dirty="0"/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704421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955453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Formadores Locais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 smtClean="0"/>
              <a:t>(Coordenadores Pedagógicos </a:t>
            </a:r>
            <a:r>
              <a:rPr lang="pt-BR" sz="1000" b="1" dirty="0"/>
              <a:t>de todas as escolas)</a:t>
            </a:r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359177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4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07283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68652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318999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581906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INSCRIÇÃO: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327816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Formador(es) Regional(</a:t>
            </a:r>
            <a:r>
              <a:rPr lang="pt-BR" sz="1200" b="1" dirty="0" err="1"/>
              <a:t>is</a:t>
            </a:r>
            <a:r>
              <a:rPr lang="pt-BR" sz="1200" b="1" dirty="0"/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/>
              <a:t>(indicado(s) pela Secretaria Municipal de Educação)</a:t>
            </a:r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588443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Entre 03/06 e 19/06 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3216080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16 </a:t>
            </a:r>
            <a:r>
              <a:rPr lang="pt-BR" sz="1200" b="1" dirty="0" smtClean="0"/>
              <a:t>h</a:t>
            </a:r>
            <a:endParaRPr lang="en-US" sz="1200" b="1" dirty="0"/>
          </a:p>
        </p:txBody>
      </p:sp>
      <p:sp>
        <p:nvSpPr>
          <p:cNvPr id="5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3843717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100" b="1" dirty="0"/>
              <a:t>Com o suporte do Representante da </a:t>
            </a:r>
            <a:r>
              <a:rPr lang="pt-BR" sz="1100" b="1" dirty="0" smtClean="0"/>
              <a:t>CRE, </a:t>
            </a:r>
            <a:r>
              <a:rPr lang="pt-BR" sz="1100" b="1" dirty="0"/>
              <a:t>o articulador municipal deverá auxiliar o Formador Regional na definição de espaço e no contato com todos os formadores locais. </a:t>
            </a:r>
            <a:endParaRPr lang="en-US" sz="1100" b="1" dirty="0"/>
          </a:p>
        </p:txBody>
      </p:sp>
      <p:sp>
        <p:nvSpPr>
          <p:cNvPr id="5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4471353"/>
            <a:ext cx="6486221" cy="5438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100" b="1" dirty="0"/>
              <a:t>Deverá ser organizada por formulário on-line do </a:t>
            </a:r>
            <a:r>
              <a:rPr lang="pt-BR" sz="1100" b="1" dirty="0" smtClean="0"/>
              <a:t>Google </a:t>
            </a:r>
            <a:r>
              <a:rPr lang="pt-BR" sz="1100" b="1" dirty="0"/>
              <a:t>e enviada por e-mail e ofício a </a:t>
            </a:r>
            <a:r>
              <a:rPr lang="pt-BR" sz="1100" b="1" dirty="0" smtClean="0"/>
              <a:t>todas </a:t>
            </a:r>
            <a:r>
              <a:rPr lang="pt-BR" sz="1100" b="1" dirty="0"/>
              <a:t>as escolas do município. O ideal é montar salas com até 30 </a:t>
            </a:r>
            <a:r>
              <a:rPr lang="pt-BR" sz="1100" b="1" dirty="0" smtClean="0"/>
              <a:t>formadores locais (Coordenadores Pedagógicos</a:t>
            </a:r>
            <a:r>
              <a:rPr lang="pt-BR" sz="1100" b="1" dirty="0"/>
              <a:t>)</a:t>
            </a:r>
            <a:endParaRPr lang="en-US" sz="1100" b="1" dirty="0"/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95147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68411" y="215739"/>
            <a:ext cx="8320216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DO ENCONTRO PRESENCIAL NOS MUNICÍPIOS COM FORMADORES LOCAIS </a:t>
            </a:r>
            <a:r>
              <a:rPr lang="pt-BR" sz="1200" dirty="0">
                <a:solidFill>
                  <a:srgbClr val="124057"/>
                </a:solidFill>
              </a:rPr>
              <a:t>(COORDENADORES PEDAGÓGICOS DA REDE PÚBLICA DE EDUCAÇÃO)</a:t>
            </a:r>
          </a:p>
        </p:txBody>
      </p:sp>
      <p:sp>
        <p:nvSpPr>
          <p:cNvPr id="20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480251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PASSO 2</a:t>
            </a:r>
          </a:p>
        </p:txBody>
      </p:sp>
      <p:sp>
        <p:nvSpPr>
          <p:cNvPr id="2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756594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Módulo II</a:t>
            </a:r>
          </a:p>
        </p:txBody>
      </p:sp>
    </p:spTree>
    <p:extLst>
      <p:ext uri="{BB962C8B-B14F-4D97-AF65-F5344CB8AC3E}">
        <p14:creationId xmlns:p14="http://schemas.microsoft.com/office/powerpoint/2010/main" val="23880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458633"/>
            <a:ext cx="6486221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Articulador Municipal, Formador Regional e Formadores Locais</a:t>
            </a:r>
            <a:endParaRPr lang="en-US" sz="1200" b="1" dirty="0"/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65519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1037793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 Local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 smtClean="0"/>
              <a:t>(Coordenador(es</a:t>
            </a:r>
            <a:r>
              <a:rPr lang="pt-BR" sz="1000" b="1" dirty="0"/>
              <a:t>) </a:t>
            </a:r>
            <a:r>
              <a:rPr lang="pt-BR" sz="1000" b="1" dirty="0" smtClean="0"/>
              <a:t>Pedagógico(s</a:t>
            </a:r>
            <a:r>
              <a:rPr lang="pt-BR" sz="1000" b="1" dirty="0"/>
              <a:t>) da escola)</a:t>
            </a:r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062609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167530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701149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1576309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Professores</a:t>
            </a:r>
            <a:endParaRPr lang="pt-BR" sz="1000" b="1" dirty="0"/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069449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20/07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2598230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04 h</a:t>
            </a:r>
            <a:endParaRPr lang="en-US" sz="1200" b="1" dirty="0"/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28" y="3151705"/>
            <a:ext cx="673915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68411" y="92169"/>
            <a:ext cx="8320216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DA FORMAÇÃO NAS ESCOLAS</a:t>
            </a:r>
            <a:endParaRPr lang="pt-BR" sz="1200" dirty="0">
              <a:solidFill>
                <a:srgbClr val="124057"/>
              </a:solidFill>
            </a:endParaRPr>
          </a:p>
        </p:txBody>
      </p:sp>
      <p:sp>
        <p:nvSpPr>
          <p:cNvPr id="1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1013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PASSO 3</a:t>
            </a:r>
          </a:p>
        </p:txBody>
      </p:sp>
      <p:sp>
        <p:nvSpPr>
          <p:cNvPr id="20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377652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Módulo II</a:t>
            </a:r>
          </a:p>
        </p:txBody>
      </p:sp>
      <p:sp>
        <p:nvSpPr>
          <p:cNvPr id="2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1685648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2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3037409"/>
            <a:ext cx="6486221" cy="204533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Em </a:t>
            </a:r>
            <a:r>
              <a:rPr lang="pt-BR" sz="1000" b="1" dirty="0"/>
              <a:t>geral pensamos nas situações descritas </a:t>
            </a:r>
            <a:r>
              <a:rPr lang="pt-BR" sz="1000" b="1" dirty="0" smtClean="0"/>
              <a:t>abaixo</a:t>
            </a:r>
            <a:r>
              <a:rPr lang="pt-BR" sz="1000" b="1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da Educação Infantil e dos Anos Iniciais do Ensino Fundamental que atuam nas duas Redes (Estadual e Municipal) participarão da Formação Continuada na escola municipal.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dos Anos Finais do Ensino Fundamental que atuam nas duas Redes (Estadual e Municipal) participarão da formação na escola estadual.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que atuam em uma única Rede de Ensino e são lotados em mais de uma escola participarão da formação na escola com maior carga horária.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- </a:t>
            </a:r>
            <a:r>
              <a:rPr lang="pt-BR" sz="1000" b="1" dirty="0"/>
              <a:t>Se o município assinou o </a:t>
            </a:r>
            <a:r>
              <a:rPr lang="pt-BR" sz="1000" b="1" u="sng" dirty="0"/>
              <a:t>Termo de Cooperação</a:t>
            </a:r>
            <a:r>
              <a:rPr lang="pt-BR" sz="1000" b="1" dirty="0"/>
              <a:t> para atuar em </a:t>
            </a:r>
            <a:r>
              <a:rPr lang="pt-BR" sz="1000" b="1" u="sng" dirty="0"/>
              <a:t>Regime de </a:t>
            </a:r>
            <a:r>
              <a:rPr lang="pt-BR" sz="1000" b="1" u="sng" dirty="0" smtClean="0"/>
              <a:t>Colaboração,</a:t>
            </a:r>
            <a:r>
              <a:rPr lang="pt-BR" sz="1000" b="1" dirty="0" smtClean="0"/>
              <a:t> </a:t>
            </a:r>
            <a:r>
              <a:rPr lang="pt-BR" sz="1000" b="1" dirty="0"/>
              <a:t>ele tem autonomia para articular com as escolas estaduais e realizar as formações dos P</a:t>
            </a:r>
            <a:r>
              <a:rPr lang="pt-BR" sz="1000" b="1" dirty="0" smtClean="0"/>
              <a:t>rofessores </a:t>
            </a:r>
            <a:r>
              <a:rPr lang="pt-BR" sz="1000" b="1" dirty="0"/>
              <a:t>da Educação Infantil e Anos Iniciais do Ensino </a:t>
            </a:r>
            <a:r>
              <a:rPr lang="pt-BR" sz="1000" b="1" dirty="0" smtClean="0"/>
              <a:t>Fundamental </a:t>
            </a:r>
            <a:r>
              <a:rPr lang="pt-BR" sz="1000" b="1" dirty="0"/>
              <a:t>exclusivamente nas escolas municipais, e dos professores dos Anos Finais do Fundamental nas escolas estaduais.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- O </a:t>
            </a:r>
            <a:r>
              <a:rPr lang="pt-BR" sz="1000" b="1" dirty="0"/>
              <a:t>ideal é montar salas com no máximo 35 </a:t>
            </a:r>
            <a:r>
              <a:rPr lang="pt-BR" sz="1000" b="1" dirty="0" smtClean="0"/>
              <a:t>Professores</a:t>
            </a:r>
            <a:r>
              <a:rPr lang="pt-BR" sz="1000" b="1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 Para a exceção à regra, município que não aderiu ao Regime de Colaboração e/ou ao calendário escolar do Estado, criaremos orientações individuais.</a:t>
            </a:r>
          </a:p>
        </p:txBody>
      </p:sp>
    </p:spTree>
    <p:extLst>
      <p:ext uri="{BB962C8B-B14F-4D97-AF65-F5344CB8AC3E}">
        <p14:creationId xmlns:p14="http://schemas.microsoft.com/office/powerpoint/2010/main" val="41849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1556100" y="1825063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4400" b="1" dirty="0"/>
              <a:t>MÓDULO III</a:t>
            </a:r>
            <a:endParaRPr sz="4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6968" y="140044"/>
            <a:ext cx="817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Formação Continuada “Implementação do Currículo de Referência de Mato Grosso do Sul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4311744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>
              <a:defRPr/>
            </a:pPr>
            <a:endParaRPr lang="pt-BR" b="1" spc="125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>
              <a:defRPr/>
            </a:pPr>
            <a:r>
              <a:rPr lang="pt-BR" b="1" spc="12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Assessoria de Implementação da BNCC – ASIB/SED</a:t>
            </a:r>
          </a:p>
          <a:p>
            <a:pPr algn="ctr"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0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76030"/>
            <a:ext cx="1937221" cy="4949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2" y="76030"/>
            <a:ext cx="747081" cy="524077"/>
          </a:xfrm>
          <a:prstGeom prst="rect">
            <a:avLst/>
          </a:prstGeom>
        </p:spPr>
      </p:pic>
      <p:sp>
        <p:nvSpPr>
          <p:cNvPr id="9" name="Google Shape;109;p13"/>
          <p:cNvSpPr txBox="1">
            <a:spLocks noGrp="1"/>
          </p:cNvSpPr>
          <p:nvPr>
            <p:ph type="ctrTitle"/>
          </p:nvPr>
        </p:nvSpPr>
        <p:spPr>
          <a:xfrm>
            <a:off x="252651" y="1051560"/>
            <a:ext cx="8641492" cy="3063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- 27 Unidades desenvolveram seus currículos de referência;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- 25 Unidades tiveram seus documentos validados pelos Conselhos Estaduais; 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359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" y="0"/>
            <a:ext cx="795087" cy="482855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388" name="Google Shape;388;p31"/>
          <p:cNvGrpSpPr/>
          <p:nvPr/>
        </p:nvGrpSpPr>
        <p:grpSpPr>
          <a:xfrm>
            <a:off x="298150" y="58208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28" y="3396343"/>
            <a:ext cx="3106057" cy="17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19351" y="895142"/>
            <a:ext cx="3583909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Redatores-Formadores Estaduais</a:t>
            </a:r>
          </a:p>
        </p:txBody>
      </p:sp>
      <p:sp>
        <p:nvSpPr>
          <p:cNvPr id="2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19350" y="3297249"/>
            <a:ext cx="3583909" cy="4022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Formadores Locais </a:t>
            </a:r>
          </a:p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000" b="1" dirty="0" smtClean="0"/>
              <a:t>(</a:t>
            </a:r>
            <a:r>
              <a:rPr lang="en-US" sz="1000" b="1" dirty="0" err="1" smtClean="0"/>
              <a:t>Coordenadores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Pedagógicos</a:t>
            </a:r>
            <a:r>
              <a:rPr lang="en-US" sz="1000" b="1" dirty="0" smtClean="0"/>
              <a:t> </a:t>
            </a:r>
            <a:r>
              <a:rPr lang="en-US" sz="1000" b="1" dirty="0"/>
              <a:t>de todas as escolas)</a:t>
            </a:r>
            <a:endParaRPr lang="en-US" sz="1200" b="1" dirty="0"/>
          </a:p>
        </p:txBody>
      </p:sp>
      <p:sp>
        <p:nvSpPr>
          <p:cNvPr id="3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019351" y="4545752"/>
            <a:ext cx="3583909" cy="4159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PROFESSORES</a:t>
            </a:r>
          </a:p>
        </p:txBody>
      </p:sp>
      <p:cxnSp>
        <p:nvCxnSpPr>
          <p:cNvPr id="16" name="Conector de Seta Reta 15"/>
          <p:cNvCxnSpPr>
            <a:stCxn id="28" idx="2"/>
          </p:cNvCxnSpPr>
          <p:nvPr/>
        </p:nvCxnSpPr>
        <p:spPr>
          <a:xfrm>
            <a:off x="3811306" y="1304064"/>
            <a:ext cx="0" cy="6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29" idx="2"/>
            <a:endCxn id="30" idx="0"/>
          </p:cNvCxnSpPr>
          <p:nvPr/>
        </p:nvCxnSpPr>
        <p:spPr>
          <a:xfrm>
            <a:off x="3811305" y="3699538"/>
            <a:ext cx="1" cy="84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912748" y="3660670"/>
            <a:ext cx="3673733" cy="3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04h  </a:t>
            </a:r>
            <a:r>
              <a:rPr lang="pt-BR" sz="1000" dirty="0">
                <a:solidFill>
                  <a:srgbClr val="124057"/>
                </a:solidFill>
              </a:rPr>
              <a:t>+  A DISTÂNCIA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cxnSp>
        <p:nvCxnSpPr>
          <p:cNvPr id="32" name="Conector em Curva 31"/>
          <p:cNvCxnSpPr>
            <a:stCxn id="28" idx="1"/>
          </p:cNvCxnSpPr>
          <p:nvPr/>
        </p:nvCxnSpPr>
        <p:spPr>
          <a:xfrm rot="10800000" flipH="1" flipV="1">
            <a:off x="2019351" y="1099603"/>
            <a:ext cx="12700" cy="1036300"/>
          </a:xfrm>
          <a:prstGeom prst="curvedConnector3">
            <a:avLst>
              <a:gd name="adj1" fmla="val -180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786000" y="1284751"/>
            <a:ext cx="1007841" cy="69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700" dirty="0">
                <a:solidFill>
                  <a:srgbClr val="124057"/>
                </a:solidFill>
              </a:rPr>
              <a:t>ENCONTRO PRESENCIAL NA COORDENADORIA REGIONAL DE EDUCAÇÃO</a:t>
            </a:r>
          </a:p>
        </p:txBody>
      </p:sp>
      <p:sp>
        <p:nvSpPr>
          <p:cNvPr id="53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610302" y="4074122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700" dirty="0">
                <a:solidFill>
                  <a:srgbClr val="124057"/>
                </a:solidFill>
              </a:rPr>
              <a:t>FORMAÇÃO NAS ESCOLAS</a:t>
            </a:r>
          </a:p>
        </p:txBody>
      </p:sp>
      <p:cxnSp>
        <p:nvCxnSpPr>
          <p:cNvPr id="40" name="Conector de Seta Reta 39"/>
          <p:cNvCxnSpPr>
            <a:endCxn id="29" idx="0"/>
          </p:cNvCxnSpPr>
          <p:nvPr/>
        </p:nvCxnSpPr>
        <p:spPr>
          <a:xfrm flipH="1">
            <a:off x="3811305" y="2339042"/>
            <a:ext cx="6351" cy="958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87347" y="1334985"/>
            <a:ext cx="2429827" cy="1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782231" y="3922406"/>
            <a:ext cx="1725227" cy="20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 smtClean="0">
                <a:solidFill>
                  <a:srgbClr val="005EF0"/>
                </a:solidFill>
              </a:rPr>
              <a:t>3ª FORMAÇÃO </a:t>
            </a:r>
            <a:r>
              <a:rPr lang="pt-BR" sz="800" dirty="0">
                <a:solidFill>
                  <a:srgbClr val="005EF0"/>
                </a:solidFill>
              </a:rPr>
              <a:t>DO CURRÍCULO</a:t>
            </a:r>
          </a:p>
        </p:txBody>
      </p:sp>
      <p:sp>
        <p:nvSpPr>
          <p:cNvPr id="5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87347" y="2532428"/>
            <a:ext cx="2429827" cy="1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cxnSp>
        <p:nvCxnSpPr>
          <p:cNvPr id="58" name="Conector em Curva 57"/>
          <p:cNvCxnSpPr>
            <a:stCxn id="29" idx="1"/>
            <a:endCxn id="30" idx="1"/>
          </p:cNvCxnSpPr>
          <p:nvPr/>
        </p:nvCxnSpPr>
        <p:spPr>
          <a:xfrm rot="10800000" flipH="1" flipV="1">
            <a:off x="2019349" y="3498393"/>
            <a:ext cx="1" cy="1255347"/>
          </a:xfrm>
          <a:prstGeom prst="curvedConnector3">
            <a:avLst>
              <a:gd name="adj1" fmla="val -2286000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ector em Curva 68"/>
          <p:cNvCxnSpPr>
            <a:endCxn id="29" idx="1"/>
          </p:cNvCxnSpPr>
          <p:nvPr/>
        </p:nvCxnSpPr>
        <p:spPr>
          <a:xfrm rot="10800000" flipV="1">
            <a:off x="2019351" y="2135902"/>
            <a:ext cx="12701" cy="1362491"/>
          </a:xfrm>
          <a:prstGeom prst="curvedConnector3">
            <a:avLst>
              <a:gd name="adj1" fmla="val 1899858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19850" y="-241"/>
            <a:ext cx="1193851" cy="49238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bg1"/>
                </a:solidFill>
              </a:rPr>
              <a:t>MÓDULO III</a:t>
            </a:r>
          </a:p>
        </p:txBody>
      </p:sp>
      <p:sp>
        <p:nvSpPr>
          <p:cNvPr id="3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913700" y="97719"/>
            <a:ext cx="7139683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pt-BR" sz="1400" dirty="0">
                <a:solidFill>
                  <a:srgbClr val="124057"/>
                </a:solidFill>
              </a:rPr>
              <a:t>METODOLOGIAS E PROCESSOS AVALIATIVOS NO CENÁRIO ESCOLAR</a:t>
            </a:r>
          </a:p>
        </p:txBody>
      </p:sp>
      <p:sp>
        <p:nvSpPr>
          <p:cNvPr id="35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884" y="1482884"/>
            <a:ext cx="5420496" cy="44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 smtClean="0">
                <a:solidFill>
                  <a:srgbClr val="005EF0"/>
                </a:solidFill>
              </a:rPr>
              <a:t>MÓD. II - FORMAÇÃO PARA </a:t>
            </a:r>
            <a:r>
              <a:rPr lang="pt-BR" sz="800" dirty="0">
                <a:solidFill>
                  <a:srgbClr val="005EF0"/>
                </a:solidFill>
              </a:rPr>
              <a:t>OS COORDENADORES PEDAGÓGICOS </a:t>
            </a:r>
            <a:r>
              <a:rPr lang="pt-BR" sz="700" dirty="0">
                <a:solidFill>
                  <a:srgbClr val="005EF0"/>
                </a:solidFill>
              </a:rPr>
              <a:t>(Formadores Locais) </a:t>
            </a:r>
            <a:r>
              <a:rPr lang="pt-BR" sz="800" dirty="0" smtClean="0">
                <a:solidFill>
                  <a:srgbClr val="005EF0"/>
                </a:solidFill>
              </a:rPr>
              <a:t>– 8h</a:t>
            </a:r>
            <a:endParaRPr lang="pt-BR" sz="800" dirty="0">
              <a:solidFill>
                <a:srgbClr val="005EF0"/>
              </a:solidFill>
            </a:endParaRPr>
          </a:p>
          <a:p>
            <a:r>
              <a:rPr lang="pt-BR" sz="800" dirty="0" smtClean="0">
                <a:solidFill>
                  <a:srgbClr val="005EF0"/>
                </a:solidFill>
              </a:rPr>
              <a:t>MÓD. III - FORMAÇÃO </a:t>
            </a:r>
            <a:r>
              <a:rPr lang="pt-BR" sz="800" dirty="0">
                <a:solidFill>
                  <a:srgbClr val="005EF0"/>
                </a:solidFill>
              </a:rPr>
              <a:t>DO CURRÍCULO </a:t>
            </a:r>
            <a:r>
              <a:rPr lang="pt-BR" sz="800" dirty="0" smtClean="0">
                <a:solidFill>
                  <a:srgbClr val="005EF0"/>
                </a:solidFill>
              </a:rPr>
              <a:t>– 4h</a:t>
            </a:r>
            <a:endParaRPr lang="pt-BR" sz="800" dirty="0">
              <a:solidFill>
                <a:srgbClr val="005EF0"/>
              </a:solidFill>
            </a:endParaRPr>
          </a:p>
          <a:p>
            <a:r>
              <a:rPr lang="pt-BR" sz="800" dirty="0">
                <a:solidFill>
                  <a:srgbClr val="005EF0"/>
                </a:solidFill>
              </a:rPr>
              <a:t>ORIENTAÇÕES E ENCAMINHAMENTOS NECESSÁRIOS </a:t>
            </a:r>
            <a:r>
              <a:rPr lang="pt-BR" sz="800" dirty="0" smtClean="0">
                <a:solidFill>
                  <a:srgbClr val="005EF0"/>
                </a:solidFill>
              </a:rPr>
              <a:t>– 4h</a:t>
            </a:r>
            <a:endParaRPr lang="pt-BR" sz="800" dirty="0">
              <a:solidFill>
                <a:srgbClr val="005EF0"/>
              </a:solidFill>
            </a:endParaRPr>
          </a:p>
        </p:txBody>
      </p:sp>
      <p:sp>
        <p:nvSpPr>
          <p:cNvPr id="3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884" y="2729488"/>
            <a:ext cx="5420496" cy="44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>
                <a:solidFill>
                  <a:srgbClr val="005EF0"/>
                </a:solidFill>
              </a:rPr>
              <a:t>MÓD. II -  </a:t>
            </a:r>
            <a:r>
              <a:rPr lang="pt-BR" sz="800" dirty="0" smtClean="0">
                <a:solidFill>
                  <a:srgbClr val="005EF0"/>
                </a:solidFill>
              </a:rPr>
              <a:t>FORMAÇÃO </a:t>
            </a:r>
            <a:r>
              <a:rPr lang="pt-BR" sz="800" dirty="0">
                <a:solidFill>
                  <a:srgbClr val="005EF0"/>
                </a:solidFill>
              </a:rPr>
              <a:t>PARA OS COORDENADORES PEDAGÓGICOS </a:t>
            </a:r>
            <a:r>
              <a:rPr lang="pt-BR" sz="700" dirty="0">
                <a:solidFill>
                  <a:srgbClr val="005EF0"/>
                </a:solidFill>
              </a:rPr>
              <a:t>(Formadores Locais) </a:t>
            </a:r>
            <a:r>
              <a:rPr lang="pt-BR" sz="800" dirty="0">
                <a:solidFill>
                  <a:srgbClr val="005EF0"/>
                </a:solidFill>
              </a:rPr>
              <a:t>– 8h</a:t>
            </a:r>
          </a:p>
          <a:p>
            <a:r>
              <a:rPr lang="pt-BR" sz="800" dirty="0">
                <a:solidFill>
                  <a:srgbClr val="005EF0"/>
                </a:solidFill>
              </a:rPr>
              <a:t>MÓD. III - FORMAÇÃO DO CURRÍCULO – 4h</a:t>
            </a:r>
          </a:p>
          <a:p>
            <a:r>
              <a:rPr lang="pt-BR" sz="800" dirty="0">
                <a:solidFill>
                  <a:srgbClr val="005EF0"/>
                </a:solidFill>
              </a:rPr>
              <a:t>ORIENTAÇÕES E ENCAMINHAMENTOS NECESSÁRIOS – 4h</a:t>
            </a:r>
          </a:p>
        </p:txBody>
      </p:sp>
      <p:sp>
        <p:nvSpPr>
          <p:cNvPr id="3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32051" y="1932764"/>
            <a:ext cx="3571209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Formadores Regionais </a:t>
            </a:r>
            <a:endParaRPr lang="en-US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/>
              <a:t>(indicados pelas Secretarias Municipais de Educação e SED)</a:t>
            </a:r>
            <a:endParaRPr lang="en-US" sz="1200" b="1" dirty="0"/>
          </a:p>
        </p:txBody>
      </p:sp>
      <p:sp>
        <p:nvSpPr>
          <p:cNvPr id="39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648175" y="2336933"/>
            <a:ext cx="1362493" cy="96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700" dirty="0">
                <a:solidFill>
                  <a:srgbClr val="124057"/>
                </a:solidFill>
              </a:rPr>
              <a:t>ENCONTRO PRESENCIAL NO MUNICÍPIO COM TODOS OS COORDENADORES PEDAGÓGICOS DA REDE ESTADUAL E MUNICIPAL</a:t>
            </a:r>
          </a:p>
        </p:txBody>
      </p:sp>
    </p:spTree>
    <p:extLst>
      <p:ext uri="{BB962C8B-B14F-4D97-AF65-F5344CB8AC3E}">
        <p14:creationId xmlns:p14="http://schemas.microsoft.com/office/powerpoint/2010/main" val="29067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451966" y="99066"/>
            <a:ext cx="6982649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DO ENCONTRO PRESENCIAL NA REGIONAL DE EDUCAÇÃO</a:t>
            </a:r>
          </a:p>
        </p:txBody>
      </p:sp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597888"/>
            <a:ext cx="6486221" cy="60669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Equipe</a:t>
            </a:r>
            <a:r>
              <a:rPr lang="en-US" sz="1200" b="1" dirty="0"/>
              <a:t> PROBNCC – </a:t>
            </a:r>
            <a:r>
              <a:rPr lang="en-US" sz="1200" b="1" dirty="0" err="1"/>
              <a:t>Ciclo</a:t>
            </a:r>
            <a:r>
              <a:rPr lang="en-US" sz="1200" b="1" dirty="0"/>
              <a:t> 2, Coordenadoria de </a:t>
            </a:r>
            <a:r>
              <a:rPr lang="en-US" sz="1200" b="1" dirty="0" err="1"/>
              <a:t>Formação</a:t>
            </a:r>
            <a:r>
              <a:rPr lang="en-US" sz="1200" b="1" dirty="0"/>
              <a:t> </a:t>
            </a:r>
            <a:r>
              <a:rPr lang="en-US" sz="1200" b="1" dirty="0" err="1"/>
              <a:t>Continuada</a:t>
            </a:r>
            <a:r>
              <a:rPr lang="en-US" sz="1200" b="1" dirty="0"/>
              <a:t> (CFOR/SED), </a:t>
            </a:r>
            <a:r>
              <a:rPr lang="en-US" sz="1200" b="1" dirty="0" err="1"/>
              <a:t>Coordenadorias</a:t>
            </a:r>
            <a:r>
              <a:rPr lang="en-US" sz="1200" b="1" dirty="0"/>
              <a:t> </a:t>
            </a:r>
            <a:r>
              <a:rPr lang="en-US" sz="1200" b="1" dirty="0" err="1"/>
              <a:t>Regionais</a:t>
            </a:r>
            <a:r>
              <a:rPr lang="en-US" sz="1200" b="1" dirty="0"/>
              <a:t> de </a:t>
            </a:r>
            <a:r>
              <a:rPr lang="en-US" sz="1200" b="1" dirty="0" err="1"/>
              <a:t>Educação</a:t>
            </a:r>
            <a:r>
              <a:rPr lang="en-US" sz="1200" b="1" dirty="0"/>
              <a:t> (CRE) e </a:t>
            </a:r>
            <a:r>
              <a:rPr lang="en-US" sz="1200" b="1" dirty="0" err="1"/>
              <a:t>Assessoria</a:t>
            </a:r>
            <a:r>
              <a:rPr lang="en-US" sz="1200" b="1" dirty="0"/>
              <a:t> de </a:t>
            </a:r>
            <a:r>
              <a:rPr lang="en-US" sz="1200" b="1" dirty="0" err="1"/>
              <a:t>Implementação</a:t>
            </a:r>
            <a:r>
              <a:rPr lang="en-US" sz="1200" b="1" dirty="0"/>
              <a:t> da BNCC (ASIB) </a:t>
            </a:r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704421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955452"/>
            <a:ext cx="6486221" cy="5037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Núcleo de Formação </a:t>
            </a:r>
            <a:r>
              <a:rPr lang="en-US" sz="1050" b="1" dirty="0"/>
              <a:t>(Coordenadoria Regional de Educação - CRE)</a:t>
            </a:r>
            <a:endParaRPr lang="en-US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e </a:t>
            </a:r>
            <a:r>
              <a:rPr lang="en-US" sz="1200" b="1" dirty="0" err="1"/>
              <a:t>Formadores</a:t>
            </a:r>
            <a:r>
              <a:rPr lang="en-US" sz="1200" b="1" dirty="0"/>
              <a:t> Regionais </a:t>
            </a:r>
            <a:r>
              <a:rPr lang="en-US" sz="1000" b="1" dirty="0"/>
              <a:t>(</a:t>
            </a:r>
            <a:r>
              <a:rPr lang="en-US" sz="1000" b="1" dirty="0" err="1"/>
              <a:t>indicados</a:t>
            </a:r>
            <a:r>
              <a:rPr lang="en-US" sz="1000" b="1" dirty="0"/>
              <a:t> </a:t>
            </a:r>
            <a:r>
              <a:rPr lang="en-US" sz="1000" b="1" dirty="0" err="1"/>
              <a:t>pelas</a:t>
            </a:r>
            <a:r>
              <a:rPr lang="en-US" sz="1000" b="1" dirty="0"/>
              <a:t> </a:t>
            </a:r>
            <a:r>
              <a:rPr lang="en-US" sz="1000" b="1" dirty="0" err="1"/>
              <a:t>Secretarias</a:t>
            </a:r>
            <a:r>
              <a:rPr lang="en-US" sz="1000" b="1" dirty="0"/>
              <a:t> </a:t>
            </a:r>
            <a:r>
              <a:rPr lang="en-US" sz="1000" b="1" dirty="0" err="1"/>
              <a:t>Municipais</a:t>
            </a:r>
            <a:r>
              <a:rPr lang="en-US" sz="1000" b="1" dirty="0"/>
              <a:t> </a:t>
            </a:r>
            <a:r>
              <a:rPr lang="en-US" sz="1000" b="1" dirty="0" smtClean="0"/>
              <a:t>de </a:t>
            </a:r>
            <a:r>
              <a:rPr lang="en-US" sz="1000" b="1" dirty="0" err="1" smtClean="0"/>
              <a:t>Educação</a:t>
            </a:r>
            <a:r>
              <a:rPr lang="en-US" sz="1000" b="1" dirty="0" smtClean="0"/>
              <a:t> e SED/MS)</a:t>
            </a:r>
            <a:endParaRPr lang="en-US" sz="1200" b="1" dirty="0"/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359177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4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07283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68652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318999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581906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INSCRIÇÃO: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327815"/>
            <a:ext cx="6486221" cy="5037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Redatores-Formadores </a:t>
            </a:r>
            <a:r>
              <a:rPr lang="en-US" sz="1200" b="1" dirty="0" err="1"/>
              <a:t>Estaduais</a:t>
            </a:r>
            <a:endParaRPr lang="en-US" sz="1200" b="1" dirty="0"/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588442"/>
            <a:ext cx="6486221" cy="5037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Entre 05/08 e 16/08 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3216079"/>
            <a:ext cx="6486221" cy="5037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16 </a:t>
            </a:r>
            <a:r>
              <a:rPr lang="pt-BR" sz="1200" b="1" dirty="0" smtClean="0"/>
              <a:t>h</a:t>
            </a:r>
            <a:endParaRPr lang="en-US" sz="1200" b="1" dirty="0"/>
          </a:p>
        </p:txBody>
      </p:sp>
      <p:sp>
        <p:nvSpPr>
          <p:cNvPr id="5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3843716"/>
            <a:ext cx="6486221" cy="5037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A ASIB e os Representantes de Implementação da BNCC nas </a:t>
            </a:r>
            <a:r>
              <a:rPr lang="pt-BR" sz="1200" b="1" dirty="0" err="1" smtClean="0"/>
              <a:t>CREs</a:t>
            </a:r>
            <a:r>
              <a:rPr lang="pt-BR" sz="1200" b="1" dirty="0" smtClean="0"/>
              <a:t> </a:t>
            </a:r>
            <a:r>
              <a:rPr lang="pt-BR" sz="1200" b="1" dirty="0"/>
              <a:t>organizarão o encontro e os convites para o público alvo</a:t>
            </a:r>
            <a:endParaRPr lang="en-US" sz="1200" b="1" dirty="0"/>
          </a:p>
        </p:txBody>
      </p:sp>
      <p:sp>
        <p:nvSpPr>
          <p:cNvPr id="5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4471353"/>
            <a:ext cx="6486221" cy="5037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 smtClean="0"/>
              <a:t>ASIB</a:t>
            </a:r>
            <a:endParaRPr lang="en-US" sz="1200" b="1" dirty="0"/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95147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1013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PASSO 1</a:t>
            </a:r>
          </a:p>
        </p:txBody>
      </p:sp>
      <p:sp>
        <p:nvSpPr>
          <p:cNvPr id="1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377652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Módulo</a:t>
            </a:r>
            <a:r>
              <a:rPr lang="en-US" sz="1200" b="1" dirty="0"/>
              <a:t> III</a:t>
            </a:r>
          </a:p>
        </p:txBody>
      </p:sp>
    </p:spTree>
    <p:extLst>
      <p:ext uri="{BB962C8B-B14F-4D97-AF65-F5344CB8AC3E}">
        <p14:creationId xmlns:p14="http://schemas.microsoft.com/office/powerpoint/2010/main" val="22423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409574" y="1272610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050" b="1" dirty="0" smtClean="0"/>
              <a:t>08 </a:t>
            </a:r>
            <a:r>
              <a:rPr lang="en-US" sz="1050" b="1" dirty="0"/>
              <a:t>E </a:t>
            </a:r>
            <a:r>
              <a:rPr lang="en-US" sz="1050" b="1" dirty="0" smtClean="0"/>
              <a:t>09 </a:t>
            </a:r>
            <a:r>
              <a:rPr lang="en-US" sz="1050" b="1" dirty="0"/>
              <a:t>DE </a:t>
            </a:r>
            <a:r>
              <a:rPr lang="en-US" sz="1050" b="1" dirty="0" smtClean="0"/>
              <a:t>AGOSTO</a:t>
            </a:r>
            <a:endParaRPr lang="en-US" sz="1050" b="1" dirty="0"/>
          </a:p>
        </p:txBody>
      </p:sp>
      <p:sp>
        <p:nvSpPr>
          <p:cNvPr id="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409574" y="734960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01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AQUIDAUANA</a:t>
            </a:r>
          </a:p>
        </p:txBody>
      </p:sp>
      <p:sp>
        <p:nvSpPr>
          <p:cNvPr id="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107851" y="1272612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050" b="1" dirty="0" smtClean="0"/>
              <a:t>12 </a:t>
            </a:r>
            <a:r>
              <a:rPr lang="en-US" sz="1050" b="1" dirty="0"/>
              <a:t>E </a:t>
            </a:r>
            <a:r>
              <a:rPr lang="en-US" sz="1050" b="1" dirty="0" smtClean="0"/>
              <a:t>13 </a:t>
            </a:r>
            <a:r>
              <a:rPr lang="en-US" sz="1050" b="1" dirty="0"/>
              <a:t>DE </a:t>
            </a:r>
            <a:r>
              <a:rPr lang="en-US" sz="1050" b="1" dirty="0" smtClean="0"/>
              <a:t>AGOSTO</a:t>
            </a:r>
            <a:endParaRPr lang="en-US" sz="1050" b="1" dirty="0"/>
          </a:p>
        </p:txBody>
      </p:sp>
      <p:sp>
        <p:nvSpPr>
          <p:cNvPr id="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063462" y="730486"/>
            <a:ext cx="1435449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02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CAMPO GRANDE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METROPOLITANA </a:t>
            </a:r>
          </a:p>
        </p:txBody>
      </p:sp>
      <p:sp>
        <p:nvSpPr>
          <p:cNvPr id="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3806128" y="1270957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05 </a:t>
            </a:r>
            <a:r>
              <a:rPr lang="en-US" sz="1050" b="1" dirty="0"/>
              <a:t>E </a:t>
            </a:r>
            <a:r>
              <a:rPr lang="en-US" sz="1050" b="1" dirty="0" smtClean="0"/>
              <a:t>06 </a:t>
            </a:r>
            <a:r>
              <a:rPr lang="en-US" sz="1050" b="1" dirty="0"/>
              <a:t>DE AGOSTO</a:t>
            </a:r>
          </a:p>
        </p:txBody>
      </p:sp>
      <p:sp>
        <p:nvSpPr>
          <p:cNvPr id="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6128" y="733307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03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 CORUMBÁ</a:t>
            </a:r>
          </a:p>
        </p:txBody>
      </p:sp>
      <p:sp>
        <p:nvSpPr>
          <p:cNvPr id="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7202682" y="1299788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12 </a:t>
            </a:r>
            <a:r>
              <a:rPr lang="en-US" sz="1050" b="1" dirty="0"/>
              <a:t>E </a:t>
            </a:r>
            <a:r>
              <a:rPr lang="en-US" sz="1050" b="1" dirty="0" smtClean="0"/>
              <a:t>13 </a:t>
            </a:r>
            <a:r>
              <a:rPr lang="en-US" sz="1050" b="1" dirty="0"/>
              <a:t>DE AGOSTO</a:t>
            </a:r>
          </a:p>
        </p:txBody>
      </p:sp>
      <p:sp>
        <p:nvSpPr>
          <p:cNvPr id="1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202682" y="762138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SÃO GABRIEL DO OESTE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1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409574" y="2828055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08 </a:t>
            </a:r>
            <a:r>
              <a:rPr lang="en-US" sz="1050" b="1" dirty="0"/>
              <a:t>E </a:t>
            </a:r>
            <a:r>
              <a:rPr lang="en-US" sz="1050" b="1" dirty="0" smtClean="0"/>
              <a:t>09 </a:t>
            </a:r>
            <a:r>
              <a:rPr lang="en-US" sz="1050" b="1" dirty="0"/>
              <a:t>DE AGOSTO</a:t>
            </a:r>
          </a:p>
        </p:txBody>
      </p:sp>
      <p:sp>
        <p:nvSpPr>
          <p:cNvPr id="1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409574" y="2290405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05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DOURADOS</a:t>
            </a:r>
          </a:p>
        </p:txBody>
      </p:sp>
      <p:sp>
        <p:nvSpPr>
          <p:cNvPr id="1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3780376" y="2835731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08 </a:t>
            </a:r>
            <a:r>
              <a:rPr lang="en-US" sz="1050" b="1" dirty="0"/>
              <a:t>E </a:t>
            </a:r>
            <a:r>
              <a:rPr lang="en-US" sz="1050" b="1" dirty="0" smtClean="0"/>
              <a:t>09 </a:t>
            </a:r>
            <a:r>
              <a:rPr lang="en-US" sz="1050" b="1" dirty="0"/>
              <a:t>DE AGOSTO</a:t>
            </a:r>
          </a:p>
        </p:txBody>
      </p:sp>
      <p:sp>
        <p:nvSpPr>
          <p:cNvPr id="1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780376" y="2298081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07</a:t>
            </a:r>
            <a:endParaRPr lang="pt-BR" sz="1050" dirty="0">
              <a:solidFill>
                <a:srgbClr val="124057"/>
              </a:solidFill>
            </a:endParaRPr>
          </a:p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 JARDIM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1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7193893" y="2835731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05 </a:t>
            </a:r>
            <a:r>
              <a:rPr lang="en-US" sz="1050" b="1" dirty="0"/>
              <a:t>E </a:t>
            </a:r>
            <a:r>
              <a:rPr lang="en-US" sz="1050" b="1" dirty="0" smtClean="0"/>
              <a:t>06 </a:t>
            </a:r>
            <a:r>
              <a:rPr lang="en-US" sz="1050" b="1" dirty="0"/>
              <a:t>DE AGOSTO</a:t>
            </a:r>
          </a:p>
        </p:txBody>
      </p:sp>
      <p:sp>
        <p:nvSpPr>
          <p:cNvPr id="1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193893" y="2298081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09</a:t>
            </a:r>
            <a:endParaRPr lang="pt-BR" sz="1050" dirty="0">
              <a:solidFill>
                <a:srgbClr val="124057"/>
              </a:solidFill>
            </a:endParaRPr>
          </a:p>
          <a:p>
            <a:pPr algn="ctr"/>
            <a:r>
              <a:rPr lang="pt-BR" sz="900" dirty="0">
                <a:solidFill>
                  <a:srgbClr val="124057"/>
                </a:solidFill>
              </a:rPr>
              <a:t> </a:t>
            </a:r>
            <a:r>
              <a:rPr lang="pt-BR" sz="900" dirty="0" smtClean="0">
                <a:solidFill>
                  <a:srgbClr val="124057"/>
                </a:solidFill>
              </a:rPr>
              <a:t>NOVA ANDRADINA</a:t>
            </a:r>
            <a:endParaRPr lang="pt-BR" sz="900" dirty="0">
              <a:solidFill>
                <a:srgbClr val="124057"/>
              </a:solidFill>
            </a:endParaRPr>
          </a:p>
        </p:txBody>
      </p:sp>
      <p:sp>
        <p:nvSpPr>
          <p:cNvPr id="1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409574" y="4348609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12 </a:t>
            </a:r>
            <a:r>
              <a:rPr lang="en-US" sz="1050" b="1" dirty="0"/>
              <a:t>E </a:t>
            </a:r>
            <a:r>
              <a:rPr lang="en-US" sz="1050" b="1" dirty="0" smtClean="0"/>
              <a:t>13 </a:t>
            </a:r>
            <a:r>
              <a:rPr lang="en-US" sz="1050" b="1" dirty="0"/>
              <a:t>DE AGOSTO</a:t>
            </a:r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409574" y="3810959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10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PARANAÍBA</a:t>
            </a:r>
          </a:p>
        </p:txBody>
      </p:sp>
      <p:sp>
        <p:nvSpPr>
          <p:cNvPr id="1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107851" y="4348609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08 </a:t>
            </a:r>
            <a:r>
              <a:rPr lang="en-US" sz="1050" b="1" dirty="0"/>
              <a:t>E </a:t>
            </a:r>
            <a:r>
              <a:rPr lang="en-US" sz="1050" b="1" dirty="0" smtClean="0"/>
              <a:t>09 DE </a:t>
            </a:r>
            <a:r>
              <a:rPr lang="en-US" sz="1050" b="1" dirty="0"/>
              <a:t>AGOSTO</a:t>
            </a:r>
          </a:p>
        </p:txBody>
      </p:sp>
      <p:sp>
        <p:nvSpPr>
          <p:cNvPr id="2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107851" y="3810959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11</a:t>
            </a:r>
            <a:endParaRPr lang="pt-BR" sz="1050" dirty="0">
              <a:solidFill>
                <a:srgbClr val="124057"/>
              </a:solidFill>
            </a:endParaRPr>
          </a:p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PONTA PORÃ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2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3806128" y="4348609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05 </a:t>
            </a:r>
            <a:r>
              <a:rPr lang="en-US" sz="1050" b="1" dirty="0"/>
              <a:t>E </a:t>
            </a:r>
            <a:r>
              <a:rPr lang="en-US" sz="1050" b="1" dirty="0" smtClean="0"/>
              <a:t>06 </a:t>
            </a:r>
            <a:r>
              <a:rPr lang="en-US" sz="1050" b="1" dirty="0"/>
              <a:t>DE AGOSTO</a:t>
            </a:r>
          </a:p>
        </p:txBody>
      </p:sp>
      <p:sp>
        <p:nvSpPr>
          <p:cNvPr id="2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6128" y="3866684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12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TRÊS LAGOAS</a:t>
            </a:r>
          </a:p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 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2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478653" y="2835731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05 E 06 </a:t>
            </a:r>
            <a:r>
              <a:rPr lang="en-US" sz="1050" b="1" dirty="0"/>
              <a:t>DE AGOSTO</a:t>
            </a:r>
          </a:p>
        </p:txBody>
      </p:sp>
      <p:sp>
        <p:nvSpPr>
          <p:cNvPr id="2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439928" y="2298081"/>
            <a:ext cx="1476014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08</a:t>
            </a:r>
            <a:endParaRPr lang="pt-BR" sz="1050" dirty="0">
              <a:solidFill>
                <a:srgbClr val="124057"/>
              </a:solidFill>
            </a:endParaRPr>
          </a:p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NAVIRAÍ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2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504405" y="1268136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05 </a:t>
            </a:r>
            <a:r>
              <a:rPr lang="en-US" sz="1050" b="1" dirty="0"/>
              <a:t>E </a:t>
            </a:r>
            <a:r>
              <a:rPr lang="en-US" sz="1050" b="1" dirty="0" smtClean="0"/>
              <a:t>06 </a:t>
            </a:r>
            <a:r>
              <a:rPr lang="en-US" sz="1050" b="1" dirty="0"/>
              <a:t>DE AGOSTO</a:t>
            </a:r>
          </a:p>
        </p:txBody>
      </p:sp>
      <p:sp>
        <p:nvSpPr>
          <p:cNvPr id="2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504405" y="730486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04</a:t>
            </a:r>
          </a:p>
          <a:p>
            <a:pPr algn="ctr"/>
            <a:r>
              <a:rPr lang="pt-BR" sz="1050" dirty="0">
                <a:solidFill>
                  <a:srgbClr val="124057"/>
                </a:solidFill>
              </a:rPr>
              <a:t> COXIM</a:t>
            </a:r>
          </a:p>
        </p:txBody>
      </p:sp>
      <p:sp>
        <p:nvSpPr>
          <p:cNvPr id="2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451966" y="140256"/>
            <a:ext cx="6982649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DATAS DOS ENCONTROS PRESENCIAIS NAS REGIONAIS DE EDUCAÇÃO</a:t>
            </a:r>
          </a:p>
        </p:txBody>
      </p:sp>
      <p:sp>
        <p:nvSpPr>
          <p:cNvPr id="2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1013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Módulo</a:t>
            </a:r>
            <a:r>
              <a:rPr lang="en-US" sz="1200" b="1" dirty="0"/>
              <a:t> </a:t>
            </a:r>
            <a:r>
              <a:rPr lang="en-US" sz="1200" b="1" dirty="0" smtClean="0"/>
              <a:t>III</a:t>
            </a:r>
            <a:endParaRPr lang="en-US" sz="1200" b="1" dirty="0"/>
          </a:p>
        </p:txBody>
      </p:sp>
      <p:sp>
        <p:nvSpPr>
          <p:cNvPr id="2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94975" y="2824004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/>
              <a:t>15 </a:t>
            </a:r>
            <a:r>
              <a:rPr lang="en-US" sz="1050" b="1" dirty="0"/>
              <a:t>E </a:t>
            </a:r>
            <a:r>
              <a:rPr lang="en-US" sz="1050" b="1" dirty="0" smtClean="0"/>
              <a:t>16 </a:t>
            </a:r>
            <a:r>
              <a:rPr lang="en-US" sz="1050" b="1" dirty="0"/>
              <a:t>DE AGOSTO</a:t>
            </a:r>
          </a:p>
        </p:txBody>
      </p:sp>
      <p:sp>
        <p:nvSpPr>
          <p:cNvPr id="3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107851" y="2326466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dirty="0" smtClean="0">
                <a:solidFill>
                  <a:srgbClr val="124057"/>
                </a:solidFill>
              </a:rPr>
              <a:t>CAMPO GRANDE </a:t>
            </a:r>
            <a:endParaRPr lang="pt-BR" sz="1050" dirty="0">
              <a:solidFill>
                <a:srgbClr val="124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697535"/>
            <a:ext cx="6486221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Representante de Implementação da BNCC na CRE, Articulador Municipal e Formador Regional</a:t>
            </a:r>
            <a:endParaRPr lang="en-US" sz="1200" b="1" dirty="0"/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704421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955453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Formadores Locais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/>
              <a:t>(coordenadores pedagógicos de todas as escolas)</a:t>
            </a:r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359177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4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07283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68652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318999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581906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INSCRIÇÃO: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327816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Formador(es) Regional(</a:t>
            </a:r>
            <a:r>
              <a:rPr lang="pt-BR" sz="1200" b="1" dirty="0" err="1"/>
              <a:t>is</a:t>
            </a:r>
            <a:r>
              <a:rPr lang="pt-BR" sz="1200" b="1" dirty="0"/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/>
              <a:t>(indicado(s) pela Secretaria Municipal de Educação)</a:t>
            </a:r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588443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Entre 19/08 e 30/08 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3216080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16 </a:t>
            </a:r>
            <a:r>
              <a:rPr lang="pt-BR" sz="1200" b="1" dirty="0" smtClean="0"/>
              <a:t>h</a:t>
            </a:r>
            <a:endParaRPr lang="en-US" sz="1200" b="1" dirty="0"/>
          </a:p>
        </p:txBody>
      </p:sp>
      <p:sp>
        <p:nvSpPr>
          <p:cNvPr id="5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3843717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100" b="1" dirty="0"/>
              <a:t>Com o suporte do Representante da </a:t>
            </a:r>
            <a:r>
              <a:rPr lang="pt-BR" sz="1100" b="1" dirty="0" smtClean="0"/>
              <a:t>CRE, </a:t>
            </a:r>
            <a:r>
              <a:rPr lang="pt-BR" sz="1100" b="1" dirty="0"/>
              <a:t>o articulador municipal deverá auxiliar o Formador Regional na definição de espaço e no contato com todos os formadores locais. </a:t>
            </a:r>
            <a:endParaRPr lang="en-US" sz="1100" b="1" dirty="0"/>
          </a:p>
        </p:txBody>
      </p:sp>
      <p:sp>
        <p:nvSpPr>
          <p:cNvPr id="5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4471353"/>
            <a:ext cx="6486221" cy="5438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100" b="1" dirty="0"/>
              <a:t>Deverá ser organizada por formulário on-line do </a:t>
            </a:r>
            <a:r>
              <a:rPr lang="pt-BR" sz="1100" b="1" dirty="0" smtClean="0"/>
              <a:t>Google </a:t>
            </a:r>
            <a:r>
              <a:rPr lang="pt-BR" sz="1100" b="1" dirty="0"/>
              <a:t>e enviada por e-mail e ofício a todos as escolas do município. O ideal é montar salas com até 30 </a:t>
            </a:r>
            <a:r>
              <a:rPr lang="pt-BR" sz="1100" b="1" dirty="0" smtClean="0"/>
              <a:t>formadores locais (Coordenadores </a:t>
            </a:r>
            <a:r>
              <a:rPr lang="pt-BR" sz="1100" b="1" dirty="0"/>
              <a:t>P</a:t>
            </a:r>
            <a:r>
              <a:rPr lang="pt-BR" sz="1100" b="1" dirty="0" smtClean="0"/>
              <a:t>edagógicos</a:t>
            </a:r>
            <a:r>
              <a:rPr lang="pt-BR" sz="1100" b="1" dirty="0"/>
              <a:t>)</a:t>
            </a:r>
            <a:endParaRPr lang="en-US" sz="1100" b="1" dirty="0"/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95147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68411" y="215739"/>
            <a:ext cx="8320216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DO ENCONTRO PRESENCIAL NOS MUNICÍPIOS COM FORMADORES LOCAIS </a:t>
            </a:r>
            <a:r>
              <a:rPr lang="pt-BR" sz="1200" dirty="0">
                <a:solidFill>
                  <a:srgbClr val="124057"/>
                </a:solidFill>
              </a:rPr>
              <a:t>(COORDENADORES PEDAGÓGICOS DA REDE PÚBLICA DE EDUCAÇÃO)</a:t>
            </a:r>
          </a:p>
        </p:txBody>
      </p:sp>
      <p:sp>
        <p:nvSpPr>
          <p:cNvPr id="20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480251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PASSO 2</a:t>
            </a:r>
          </a:p>
        </p:txBody>
      </p:sp>
      <p:sp>
        <p:nvSpPr>
          <p:cNvPr id="2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756594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Módulo</a:t>
            </a:r>
            <a:r>
              <a:rPr lang="en-US" sz="1200" b="1" dirty="0"/>
              <a:t> III</a:t>
            </a:r>
          </a:p>
        </p:txBody>
      </p:sp>
    </p:spTree>
    <p:extLst>
      <p:ext uri="{BB962C8B-B14F-4D97-AF65-F5344CB8AC3E}">
        <p14:creationId xmlns:p14="http://schemas.microsoft.com/office/powerpoint/2010/main" val="18670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458633"/>
            <a:ext cx="6486221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Articulador Municipal, Formador Regional e Formadores Locais</a:t>
            </a:r>
            <a:endParaRPr lang="en-US" sz="1200" b="1" dirty="0"/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65519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1037793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 Local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 smtClean="0"/>
              <a:t>(Coordenador(es</a:t>
            </a:r>
            <a:r>
              <a:rPr lang="pt-BR" sz="1000" b="1" dirty="0"/>
              <a:t>) </a:t>
            </a:r>
            <a:r>
              <a:rPr lang="pt-BR" sz="1000" b="1" dirty="0" smtClean="0"/>
              <a:t>Pedagógico(s</a:t>
            </a:r>
            <a:r>
              <a:rPr lang="pt-BR" sz="1000" b="1" dirty="0"/>
              <a:t>) da escola)</a:t>
            </a:r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062609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167530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701149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1576309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Professores</a:t>
            </a:r>
            <a:endParaRPr lang="pt-BR" sz="1000" b="1" dirty="0"/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069449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14/09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2598230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04 </a:t>
            </a:r>
            <a:r>
              <a:rPr lang="pt-BR" sz="1200" b="1" dirty="0" smtClean="0"/>
              <a:t>h</a:t>
            </a:r>
            <a:endParaRPr lang="en-US" sz="1200" b="1" dirty="0"/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28" y="3151705"/>
            <a:ext cx="673915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68411" y="92169"/>
            <a:ext cx="8320216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DA FORMAÇÃO NAS ESCOLAS</a:t>
            </a:r>
            <a:endParaRPr lang="pt-BR" sz="1200" dirty="0">
              <a:solidFill>
                <a:srgbClr val="124057"/>
              </a:solidFill>
            </a:endParaRPr>
          </a:p>
        </p:txBody>
      </p:sp>
      <p:sp>
        <p:nvSpPr>
          <p:cNvPr id="1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1013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PASSO 3</a:t>
            </a:r>
          </a:p>
        </p:txBody>
      </p:sp>
      <p:sp>
        <p:nvSpPr>
          <p:cNvPr id="20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377652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Módulo</a:t>
            </a:r>
            <a:r>
              <a:rPr lang="en-US" sz="1200" b="1" dirty="0"/>
              <a:t> III</a:t>
            </a:r>
          </a:p>
        </p:txBody>
      </p:sp>
      <p:sp>
        <p:nvSpPr>
          <p:cNvPr id="2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1685648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2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3037409"/>
            <a:ext cx="6486221" cy="204533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Em </a:t>
            </a:r>
            <a:r>
              <a:rPr lang="pt-BR" sz="1000" b="1" dirty="0"/>
              <a:t>geral pensamos nas situações descritas </a:t>
            </a:r>
            <a:r>
              <a:rPr lang="pt-BR" sz="1000" b="1" dirty="0" smtClean="0"/>
              <a:t>abaixo</a:t>
            </a:r>
            <a:r>
              <a:rPr lang="pt-BR" sz="1000" b="1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da Educação Infantil e dos Anos Iniciais do Ensino Fundamental que atuam nas duas Redes (Estadual e Municipal) participarão da Formação Continuada na escola municipal.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dos Anos Finais do Ensino Fundamental que atuam nas duas Redes (Estadual e Municipal) participarão da formação na escola estadual.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que atuam em uma única Rede de Ensino e são lotados em mais de uma escola participarão da formação na escola com maior carga horária.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- </a:t>
            </a:r>
            <a:r>
              <a:rPr lang="pt-BR" sz="1000" b="1" dirty="0"/>
              <a:t>Se o município assinou o </a:t>
            </a:r>
            <a:r>
              <a:rPr lang="pt-BR" sz="1000" b="1" u="sng" dirty="0"/>
              <a:t>Termo de Cooperação</a:t>
            </a:r>
            <a:r>
              <a:rPr lang="pt-BR" sz="1000" b="1" dirty="0"/>
              <a:t> para atuar em </a:t>
            </a:r>
            <a:r>
              <a:rPr lang="pt-BR" sz="1000" b="1" u="sng" dirty="0"/>
              <a:t>Regime de </a:t>
            </a:r>
            <a:r>
              <a:rPr lang="pt-BR" sz="1000" b="1" u="sng" dirty="0" smtClean="0"/>
              <a:t>Colaboração,</a:t>
            </a:r>
            <a:r>
              <a:rPr lang="pt-BR" sz="1000" b="1" dirty="0" smtClean="0"/>
              <a:t> </a:t>
            </a:r>
            <a:r>
              <a:rPr lang="pt-BR" sz="1000" b="1" dirty="0"/>
              <a:t>ele tem autonomia para articular com as escolas estaduais e realizar as formações dos P</a:t>
            </a:r>
            <a:r>
              <a:rPr lang="pt-BR" sz="1000" b="1" dirty="0" smtClean="0"/>
              <a:t>rofessores </a:t>
            </a:r>
            <a:r>
              <a:rPr lang="pt-BR" sz="1000" b="1" dirty="0"/>
              <a:t>da Educação Infantil e Anos Iniciais do Ensino </a:t>
            </a:r>
            <a:r>
              <a:rPr lang="pt-BR" sz="1000" b="1" dirty="0" smtClean="0"/>
              <a:t>Fundamental </a:t>
            </a:r>
            <a:r>
              <a:rPr lang="pt-BR" sz="1000" b="1" dirty="0"/>
              <a:t>exclusivamente nas escolas municipais, e dos professores dos Anos Finais do Fundamental nas escolas estaduais.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- O </a:t>
            </a:r>
            <a:r>
              <a:rPr lang="pt-BR" sz="1000" b="1" dirty="0"/>
              <a:t>ideal é montar salas com no máximo 35 </a:t>
            </a:r>
            <a:r>
              <a:rPr lang="pt-BR" sz="1000" b="1" dirty="0" smtClean="0"/>
              <a:t>Professores</a:t>
            </a:r>
            <a:r>
              <a:rPr lang="pt-BR" sz="1000" b="1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 Para a exceção à regra, município que não aderiu ao Regime de Colaboração e/ou ao calendário escolar do Estado, criaremos orientações individuais.</a:t>
            </a:r>
          </a:p>
        </p:txBody>
      </p:sp>
    </p:spTree>
    <p:extLst>
      <p:ext uri="{BB962C8B-B14F-4D97-AF65-F5344CB8AC3E}">
        <p14:creationId xmlns:p14="http://schemas.microsoft.com/office/powerpoint/2010/main" val="1135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1556100" y="1825063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4400" b="1" dirty="0"/>
              <a:t>MÓDULO IV</a:t>
            </a:r>
            <a:endParaRPr sz="4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6968" y="140044"/>
            <a:ext cx="817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Formação Continuada “Implementação do Currículo de Referência de Mato Grosso do Sul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" y="0"/>
            <a:ext cx="795087" cy="482855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388" name="Google Shape;388;p31"/>
          <p:cNvGrpSpPr/>
          <p:nvPr/>
        </p:nvGrpSpPr>
        <p:grpSpPr>
          <a:xfrm>
            <a:off x="298150" y="58208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28" y="3396343"/>
            <a:ext cx="3106057" cy="17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19351" y="895142"/>
            <a:ext cx="3583909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Redatores-Formadores Estaduais</a:t>
            </a:r>
          </a:p>
        </p:txBody>
      </p:sp>
      <p:sp>
        <p:nvSpPr>
          <p:cNvPr id="2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19350" y="3297249"/>
            <a:ext cx="3583909" cy="4022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200" b="1" dirty="0"/>
              <a:t>Formadores Locais </a:t>
            </a:r>
          </a:p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000" b="1" dirty="0" smtClean="0"/>
              <a:t>(</a:t>
            </a:r>
            <a:r>
              <a:rPr lang="en-US" sz="1000" b="1" dirty="0" err="1"/>
              <a:t>C</a:t>
            </a:r>
            <a:r>
              <a:rPr lang="en-US" sz="1000" b="1" dirty="0" err="1" smtClean="0"/>
              <a:t>oordenadores</a:t>
            </a:r>
            <a:r>
              <a:rPr lang="en-US" sz="1000" b="1" dirty="0" smtClean="0"/>
              <a:t> </a:t>
            </a:r>
            <a:r>
              <a:rPr lang="en-US" sz="1000" b="1" dirty="0" err="1"/>
              <a:t>P</a:t>
            </a:r>
            <a:r>
              <a:rPr lang="en-US" sz="1000" b="1" dirty="0" err="1" smtClean="0"/>
              <a:t>edagógicos</a:t>
            </a:r>
            <a:r>
              <a:rPr lang="en-US" sz="1000" b="1" dirty="0" smtClean="0"/>
              <a:t> </a:t>
            </a:r>
            <a:r>
              <a:rPr lang="en-US" sz="1000" b="1" dirty="0"/>
              <a:t>de todas as escolas)</a:t>
            </a:r>
            <a:endParaRPr lang="en-US" sz="1200" b="1" dirty="0"/>
          </a:p>
        </p:txBody>
      </p:sp>
      <p:sp>
        <p:nvSpPr>
          <p:cNvPr id="3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019351" y="4545752"/>
            <a:ext cx="3583909" cy="4159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PROFESSORES</a:t>
            </a:r>
          </a:p>
        </p:txBody>
      </p:sp>
      <p:cxnSp>
        <p:nvCxnSpPr>
          <p:cNvPr id="16" name="Conector de Seta Reta 15"/>
          <p:cNvCxnSpPr>
            <a:stCxn id="28" idx="2"/>
          </p:cNvCxnSpPr>
          <p:nvPr/>
        </p:nvCxnSpPr>
        <p:spPr>
          <a:xfrm>
            <a:off x="3811306" y="1304064"/>
            <a:ext cx="0" cy="6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29" idx="2"/>
            <a:endCxn id="30" idx="0"/>
          </p:cNvCxnSpPr>
          <p:nvPr/>
        </p:nvCxnSpPr>
        <p:spPr>
          <a:xfrm>
            <a:off x="3811305" y="3699538"/>
            <a:ext cx="1" cy="84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912748" y="3660670"/>
            <a:ext cx="3673733" cy="3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04h  </a:t>
            </a:r>
            <a:r>
              <a:rPr lang="pt-BR" sz="1000" dirty="0">
                <a:solidFill>
                  <a:srgbClr val="124057"/>
                </a:solidFill>
              </a:rPr>
              <a:t>+  A DISTÂNCIA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cxnSp>
        <p:nvCxnSpPr>
          <p:cNvPr id="32" name="Conector em Curva 31"/>
          <p:cNvCxnSpPr>
            <a:stCxn id="28" idx="1"/>
          </p:cNvCxnSpPr>
          <p:nvPr/>
        </p:nvCxnSpPr>
        <p:spPr>
          <a:xfrm rot="10800000" flipH="1" flipV="1">
            <a:off x="2019351" y="1099603"/>
            <a:ext cx="12700" cy="1036300"/>
          </a:xfrm>
          <a:prstGeom prst="curvedConnector3">
            <a:avLst>
              <a:gd name="adj1" fmla="val -180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786000" y="1284751"/>
            <a:ext cx="1007841" cy="69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700" dirty="0">
                <a:solidFill>
                  <a:srgbClr val="124057"/>
                </a:solidFill>
              </a:rPr>
              <a:t>ENCONTRO PRESENCIAL NA COORDENADORIA REGIONAL DE EDUCAÇÃO</a:t>
            </a:r>
          </a:p>
        </p:txBody>
      </p:sp>
      <p:sp>
        <p:nvSpPr>
          <p:cNvPr id="53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610302" y="4074122"/>
            <a:ext cx="1145986" cy="21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700" dirty="0">
                <a:solidFill>
                  <a:srgbClr val="124057"/>
                </a:solidFill>
              </a:rPr>
              <a:t>FORMAÇÃO NAS ESCOLAS</a:t>
            </a:r>
          </a:p>
        </p:txBody>
      </p:sp>
      <p:cxnSp>
        <p:nvCxnSpPr>
          <p:cNvPr id="40" name="Conector de Seta Reta 39"/>
          <p:cNvCxnSpPr>
            <a:endCxn id="29" idx="0"/>
          </p:cNvCxnSpPr>
          <p:nvPr/>
        </p:nvCxnSpPr>
        <p:spPr>
          <a:xfrm flipH="1">
            <a:off x="3811305" y="2339042"/>
            <a:ext cx="6351" cy="958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87347" y="1334985"/>
            <a:ext cx="2429827" cy="1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884" y="1482884"/>
            <a:ext cx="5420496" cy="44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 smtClean="0">
                <a:solidFill>
                  <a:srgbClr val="005EF0"/>
                </a:solidFill>
              </a:rPr>
              <a:t>MÓD. III - FORMAÇÃO </a:t>
            </a:r>
            <a:r>
              <a:rPr lang="pt-BR" sz="800" dirty="0">
                <a:solidFill>
                  <a:srgbClr val="005EF0"/>
                </a:solidFill>
              </a:rPr>
              <a:t>PARA OS COORDENADORES PEDAGÓGICOS </a:t>
            </a:r>
            <a:r>
              <a:rPr lang="pt-BR" sz="700" dirty="0">
                <a:solidFill>
                  <a:srgbClr val="005EF0"/>
                </a:solidFill>
              </a:rPr>
              <a:t>(Formadores Locais) </a:t>
            </a:r>
            <a:r>
              <a:rPr lang="pt-BR" sz="800" dirty="0" smtClean="0">
                <a:solidFill>
                  <a:srgbClr val="005EF0"/>
                </a:solidFill>
              </a:rPr>
              <a:t>– 8h</a:t>
            </a:r>
            <a:endParaRPr lang="pt-BR" sz="800" dirty="0">
              <a:solidFill>
                <a:srgbClr val="005EF0"/>
              </a:solidFill>
            </a:endParaRPr>
          </a:p>
          <a:p>
            <a:r>
              <a:rPr lang="pt-BR" sz="800" dirty="0" smtClean="0">
                <a:solidFill>
                  <a:srgbClr val="005EF0"/>
                </a:solidFill>
              </a:rPr>
              <a:t>MÓD. IV -  FORMAÇÃO </a:t>
            </a:r>
            <a:r>
              <a:rPr lang="pt-BR" sz="800" dirty="0">
                <a:solidFill>
                  <a:srgbClr val="005EF0"/>
                </a:solidFill>
              </a:rPr>
              <a:t>DO CURRÍCULO PARA OS PROFESSORES </a:t>
            </a:r>
            <a:r>
              <a:rPr lang="pt-BR" sz="800" dirty="0" smtClean="0">
                <a:solidFill>
                  <a:srgbClr val="005EF0"/>
                </a:solidFill>
              </a:rPr>
              <a:t>– 4h</a:t>
            </a:r>
            <a:endParaRPr lang="pt-BR" sz="800" dirty="0">
              <a:solidFill>
                <a:srgbClr val="005EF0"/>
              </a:solidFill>
            </a:endParaRPr>
          </a:p>
          <a:p>
            <a:r>
              <a:rPr lang="pt-BR" sz="800" dirty="0">
                <a:solidFill>
                  <a:srgbClr val="005EF0"/>
                </a:solidFill>
              </a:rPr>
              <a:t>ORIENTAÇÕES E ENCAMINHAMENTOS NECESSÁRIOS </a:t>
            </a:r>
            <a:r>
              <a:rPr lang="pt-BR" sz="800" dirty="0" smtClean="0">
                <a:solidFill>
                  <a:srgbClr val="005EF0"/>
                </a:solidFill>
              </a:rPr>
              <a:t>– 4h</a:t>
            </a:r>
            <a:endParaRPr lang="pt-BR" sz="800" dirty="0">
              <a:solidFill>
                <a:srgbClr val="005EF0"/>
              </a:solidFill>
            </a:endParaRP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782231" y="3922406"/>
            <a:ext cx="1725227" cy="20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 smtClean="0">
                <a:solidFill>
                  <a:srgbClr val="005EF0"/>
                </a:solidFill>
              </a:rPr>
              <a:t>4ª FORMAÇÃO </a:t>
            </a:r>
            <a:r>
              <a:rPr lang="pt-BR" sz="800" dirty="0">
                <a:solidFill>
                  <a:srgbClr val="005EF0"/>
                </a:solidFill>
              </a:rPr>
              <a:t>DO CURRÍCULO</a:t>
            </a:r>
          </a:p>
        </p:txBody>
      </p:sp>
      <p:sp>
        <p:nvSpPr>
          <p:cNvPr id="5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87347" y="2532428"/>
            <a:ext cx="2429827" cy="1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 </a:t>
            </a:r>
            <a:r>
              <a:rPr lang="pt-BR" sz="1000" dirty="0" smtClean="0">
                <a:solidFill>
                  <a:srgbClr val="124057"/>
                </a:solidFill>
              </a:rPr>
              <a:t>16h</a:t>
            </a:r>
            <a:endParaRPr lang="pt-BR" sz="1000" dirty="0">
              <a:solidFill>
                <a:srgbClr val="124057"/>
              </a:solidFill>
            </a:endParaRPr>
          </a:p>
        </p:txBody>
      </p:sp>
      <p:cxnSp>
        <p:nvCxnSpPr>
          <p:cNvPr id="58" name="Conector em Curva 57"/>
          <p:cNvCxnSpPr>
            <a:stCxn id="29" idx="1"/>
            <a:endCxn id="30" idx="1"/>
          </p:cNvCxnSpPr>
          <p:nvPr/>
        </p:nvCxnSpPr>
        <p:spPr>
          <a:xfrm rot="10800000" flipH="1" flipV="1">
            <a:off x="2019349" y="3498393"/>
            <a:ext cx="1" cy="1255347"/>
          </a:xfrm>
          <a:prstGeom prst="curvedConnector3">
            <a:avLst>
              <a:gd name="adj1" fmla="val -2286000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ector em Curva 68"/>
          <p:cNvCxnSpPr>
            <a:endCxn id="29" idx="1"/>
          </p:cNvCxnSpPr>
          <p:nvPr/>
        </p:nvCxnSpPr>
        <p:spPr>
          <a:xfrm rot="10800000" flipV="1">
            <a:off x="2019351" y="2135902"/>
            <a:ext cx="12701" cy="1362491"/>
          </a:xfrm>
          <a:prstGeom prst="curvedConnector3">
            <a:avLst>
              <a:gd name="adj1" fmla="val 1899858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688164" y="-470"/>
            <a:ext cx="1225538" cy="49238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chemeClr val="bg1"/>
                </a:solidFill>
              </a:rPr>
              <a:t>MÓDULO IV</a:t>
            </a:r>
          </a:p>
        </p:txBody>
      </p:sp>
      <p:sp>
        <p:nvSpPr>
          <p:cNvPr id="3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913700" y="97719"/>
            <a:ext cx="7139683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pt-BR" sz="1400" dirty="0">
                <a:solidFill>
                  <a:srgbClr val="124057"/>
                </a:solidFill>
              </a:rPr>
              <a:t>ESTRUTURA DO CURRÍCULO DE MATO GROSSO DO SUL E A READEQUAÇÃO DO PLANO DE AULA</a:t>
            </a:r>
          </a:p>
        </p:txBody>
      </p:sp>
      <p:sp>
        <p:nvSpPr>
          <p:cNvPr id="33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884" y="2729488"/>
            <a:ext cx="5420496" cy="44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800" dirty="0">
                <a:solidFill>
                  <a:srgbClr val="005EF0"/>
                </a:solidFill>
              </a:rPr>
              <a:t>MÓD. III - FORMAÇÃO PARA OS COORDENADORES PEDAGÓGICOS </a:t>
            </a:r>
            <a:r>
              <a:rPr lang="pt-BR" sz="700" dirty="0">
                <a:solidFill>
                  <a:srgbClr val="005EF0"/>
                </a:solidFill>
              </a:rPr>
              <a:t>(Formadores Locais) </a:t>
            </a:r>
            <a:r>
              <a:rPr lang="pt-BR" sz="800" dirty="0">
                <a:solidFill>
                  <a:srgbClr val="005EF0"/>
                </a:solidFill>
              </a:rPr>
              <a:t>– 8h</a:t>
            </a:r>
          </a:p>
          <a:p>
            <a:r>
              <a:rPr lang="pt-BR" sz="800" dirty="0">
                <a:solidFill>
                  <a:srgbClr val="005EF0"/>
                </a:solidFill>
              </a:rPr>
              <a:t>MÓD. IV -  FORMAÇÃO DO CURRÍCULO PARA OS PROFESSORES – 4h</a:t>
            </a:r>
          </a:p>
          <a:p>
            <a:r>
              <a:rPr lang="pt-BR" sz="800" dirty="0">
                <a:solidFill>
                  <a:srgbClr val="005EF0"/>
                </a:solidFill>
              </a:rPr>
              <a:t>ORIENTAÇÕES E ENCAMINHAMENTOS NECESSÁRIOS – 4h</a:t>
            </a:r>
          </a:p>
        </p:txBody>
      </p:sp>
      <p:sp>
        <p:nvSpPr>
          <p:cNvPr id="34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32051" y="1932764"/>
            <a:ext cx="3571209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Formadores Regionais </a:t>
            </a:r>
            <a:endParaRPr lang="en-US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/>
              <a:t>(indicados pelas Secretarias Municipais de Educação e SED)</a:t>
            </a:r>
            <a:endParaRPr lang="en-US" sz="1200" b="1" dirty="0"/>
          </a:p>
        </p:txBody>
      </p:sp>
      <p:sp>
        <p:nvSpPr>
          <p:cNvPr id="3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 rot="16200000">
            <a:off x="648175" y="2336933"/>
            <a:ext cx="1362493" cy="96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700" dirty="0">
                <a:solidFill>
                  <a:srgbClr val="124057"/>
                </a:solidFill>
              </a:rPr>
              <a:t>ENCONTRO PRESENCIAL NO MUNICÍPIO COM TODOS OS COORDENADORES PEDAGÓGICOS DA REDE ESTADUAL E MUNICIPAL</a:t>
            </a:r>
          </a:p>
        </p:txBody>
      </p:sp>
    </p:spTree>
    <p:extLst>
      <p:ext uri="{BB962C8B-B14F-4D97-AF65-F5344CB8AC3E}">
        <p14:creationId xmlns:p14="http://schemas.microsoft.com/office/powerpoint/2010/main" val="27949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451966" y="99066"/>
            <a:ext cx="6982649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DO ENCONTRO PRESENCIAL NA REGIONAL DE EDUCAÇÃO</a:t>
            </a:r>
          </a:p>
        </p:txBody>
      </p:sp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697534"/>
            <a:ext cx="6486221" cy="5169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Equipe</a:t>
            </a:r>
            <a:r>
              <a:rPr lang="en-US" sz="1200" b="1" dirty="0"/>
              <a:t> PROBNCC – </a:t>
            </a:r>
            <a:r>
              <a:rPr lang="en-US" sz="1200" b="1" dirty="0" err="1"/>
              <a:t>Ciclo</a:t>
            </a:r>
            <a:r>
              <a:rPr lang="en-US" sz="1200" b="1" dirty="0"/>
              <a:t> 2, Coordenadoria de </a:t>
            </a:r>
            <a:r>
              <a:rPr lang="en-US" sz="1200" b="1" dirty="0" err="1"/>
              <a:t>Formação</a:t>
            </a:r>
            <a:r>
              <a:rPr lang="en-US" sz="1200" b="1" dirty="0"/>
              <a:t> </a:t>
            </a:r>
            <a:r>
              <a:rPr lang="en-US" sz="1200" b="1" dirty="0" err="1"/>
              <a:t>Continuada</a:t>
            </a:r>
            <a:r>
              <a:rPr lang="en-US" sz="1200" b="1" dirty="0"/>
              <a:t> (CFOR/SED), </a:t>
            </a:r>
            <a:r>
              <a:rPr lang="en-US" sz="1200" b="1" dirty="0" err="1"/>
              <a:t>Coordenadorias</a:t>
            </a:r>
            <a:r>
              <a:rPr lang="en-US" sz="1200" b="1" dirty="0"/>
              <a:t> </a:t>
            </a:r>
            <a:r>
              <a:rPr lang="en-US" sz="1200" b="1" dirty="0" err="1"/>
              <a:t>Regionais</a:t>
            </a:r>
            <a:r>
              <a:rPr lang="en-US" sz="1200" b="1" dirty="0"/>
              <a:t> de </a:t>
            </a:r>
            <a:r>
              <a:rPr lang="en-US" sz="1200" b="1" dirty="0" err="1"/>
              <a:t>Educação</a:t>
            </a:r>
            <a:r>
              <a:rPr lang="en-US" sz="1200" b="1" dirty="0"/>
              <a:t> (CRE) e </a:t>
            </a:r>
            <a:r>
              <a:rPr lang="en-US" sz="1200" b="1" dirty="0" err="1"/>
              <a:t>Assessoria</a:t>
            </a:r>
            <a:r>
              <a:rPr lang="en-US" sz="1200" b="1" dirty="0"/>
              <a:t> de </a:t>
            </a:r>
            <a:r>
              <a:rPr lang="en-US" sz="1200" b="1" dirty="0" err="1"/>
              <a:t>Implementação</a:t>
            </a:r>
            <a:r>
              <a:rPr lang="en-US" sz="1200" b="1" dirty="0"/>
              <a:t> da BNCC (ASIB) </a:t>
            </a:r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704421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955452"/>
            <a:ext cx="6486221" cy="5136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Núcleo de Formação </a:t>
            </a:r>
            <a:r>
              <a:rPr lang="en-US" sz="1050" b="1" dirty="0"/>
              <a:t>(Coordenadoria Regional de Educação - CRE)</a:t>
            </a:r>
            <a:endParaRPr lang="en-US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e </a:t>
            </a:r>
            <a:r>
              <a:rPr lang="en-US" sz="1200" b="1" dirty="0" err="1"/>
              <a:t>Formadores</a:t>
            </a:r>
            <a:r>
              <a:rPr lang="en-US" sz="1200" b="1" dirty="0"/>
              <a:t> Regionais </a:t>
            </a:r>
            <a:r>
              <a:rPr lang="en-US" sz="1000" b="1" dirty="0"/>
              <a:t>(</a:t>
            </a:r>
            <a:r>
              <a:rPr lang="en-US" sz="1000" b="1" dirty="0" err="1"/>
              <a:t>indicados</a:t>
            </a:r>
            <a:r>
              <a:rPr lang="en-US" sz="1000" b="1" dirty="0"/>
              <a:t> </a:t>
            </a:r>
            <a:r>
              <a:rPr lang="en-US" sz="1000" b="1" dirty="0" err="1"/>
              <a:t>pelas</a:t>
            </a:r>
            <a:r>
              <a:rPr lang="en-US" sz="1000" b="1" dirty="0"/>
              <a:t> </a:t>
            </a:r>
            <a:r>
              <a:rPr lang="en-US" sz="1000" b="1" dirty="0" err="1"/>
              <a:t>Secretarias</a:t>
            </a:r>
            <a:r>
              <a:rPr lang="en-US" sz="1000" b="1" dirty="0"/>
              <a:t> </a:t>
            </a:r>
            <a:r>
              <a:rPr lang="en-US" sz="1000" b="1" dirty="0" err="1"/>
              <a:t>Municipais</a:t>
            </a:r>
            <a:r>
              <a:rPr lang="en-US" sz="1000" b="1" dirty="0"/>
              <a:t> de </a:t>
            </a:r>
            <a:r>
              <a:rPr lang="en-US" sz="1000" b="1" dirty="0" err="1" smtClean="0"/>
              <a:t>Educação</a:t>
            </a:r>
            <a:r>
              <a:rPr lang="en-US" sz="1000" b="1" dirty="0" smtClean="0"/>
              <a:t> e SED/MS)</a:t>
            </a:r>
            <a:endParaRPr lang="en-US" sz="1200" b="1" dirty="0"/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359177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4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07283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68652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318999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581906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INSCRIÇÃO: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327815"/>
            <a:ext cx="6486221" cy="5136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Redatores-Formadores </a:t>
            </a:r>
            <a:r>
              <a:rPr lang="en-US" sz="1200" b="1" dirty="0" err="1"/>
              <a:t>Estaduais</a:t>
            </a:r>
            <a:endParaRPr lang="en-US" sz="1200" b="1" dirty="0"/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588442"/>
            <a:ext cx="6486221" cy="5136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Entre 02/09 e 13/09 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3216079"/>
            <a:ext cx="6486221" cy="5136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16 h</a:t>
            </a:r>
            <a:endParaRPr lang="en-US" sz="1200" b="1" dirty="0"/>
          </a:p>
        </p:txBody>
      </p:sp>
      <p:sp>
        <p:nvSpPr>
          <p:cNvPr id="5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3843716"/>
            <a:ext cx="6486221" cy="5136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A ASIB e os Representantes de Implementação da BNCC nas </a:t>
            </a:r>
            <a:r>
              <a:rPr lang="pt-BR" sz="1200" b="1" dirty="0" err="1" smtClean="0"/>
              <a:t>CREs</a:t>
            </a:r>
            <a:r>
              <a:rPr lang="pt-BR" sz="1200" b="1" dirty="0" smtClean="0"/>
              <a:t> </a:t>
            </a:r>
            <a:r>
              <a:rPr lang="pt-BR" sz="1200" b="1" dirty="0"/>
              <a:t>organizarão o encontro e os convites para o público alvo</a:t>
            </a:r>
            <a:endParaRPr lang="en-US" sz="1200" b="1" dirty="0"/>
          </a:p>
        </p:txBody>
      </p:sp>
      <p:sp>
        <p:nvSpPr>
          <p:cNvPr id="5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4471353"/>
            <a:ext cx="6486221" cy="5136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 smtClean="0"/>
              <a:t>ASIB</a:t>
            </a:r>
            <a:endParaRPr lang="en-US" sz="1200" b="1" dirty="0"/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95147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1013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PASSO 1</a:t>
            </a:r>
          </a:p>
        </p:txBody>
      </p:sp>
      <p:sp>
        <p:nvSpPr>
          <p:cNvPr id="1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377652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Módulo</a:t>
            </a:r>
            <a:r>
              <a:rPr lang="en-US" sz="1200" b="1" dirty="0"/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35103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409574" y="1351266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050" b="1" smtClean="0"/>
              <a:t>10 E 11 DE </a:t>
            </a:r>
          </a:p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050" b="1" smtClean="0"/>
              <a:t>SETEMBRO</a:t>
            </a:r>
            <a:endParaRPr lang="en-US" sz="1050" b="1" dirty="0"/>
          </a:p>
        </p:txBody>
      </p:sp>
      <p:sp>
        <p:nvSpPr>
          <p:cNvPr id="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409574" y="803784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01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AQUIDAUANA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107851" y="1351268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Font typeface="Nixie One"/>
              <a:buNone/>
            </a:pPr>
            <a:r>
              <a:rPr lang="en-US" sz="1050" b="1" smtClean="0"/>
              <a:t>12 e 13 DE SETEMBRO</a:t>
            </a:r>
            <a:endParaRPr lang="en-US" sz="1050" b="1" dirty="0"/>
          </a:p>
        </p:txBody>
      </p:sp>
      <p:sp>
        <p:nvSpPr>
          <p:cNvPr id="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063462" y="799310"/>
            <a:ext cx="1435449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02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CAMPO GRANDE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METROPOLITANA 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3806128" y="1349613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12 e 13 DE SETEMBRO</a:t>
            </a:r>
            <a:endParaRPr lang="en-US" sz="1050" b="1" dirty="0"/>
          </a:p>
        </p:txBody>
      </p:sp>
      <p:sp>
        <p:nvSpPr>
          <p:cNvPr id="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6128" y="802131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03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 CORUMBÁ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7202682" y="1378444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19 e 20 DE SETEMBRO</a:t>
            </a:r>
            <a:endParaRPr lang="en-US" sz="1050" b="1" dirty="0"/>
          </a:p>
        </p:txBody>
      </p:sp>
      <p:sp>
        <p:nvSpPr>
          <p:cNvPr id="1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202682" y="830962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SÃO GABRIEL DO OESTE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1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409574" y="2906711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10 e 11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SETEMBRO</a:t>
            </a:r>
            <a:endParaRPr lang="en-US" sz="1050" b="1" dirty="0"/>
          </a:p>
        </p:txBody>
      </p:sp>
      <p:sp>
        <p:nvSpPr>
          <p:cNvPr id="1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409574" y="2359229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05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DOURADOS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1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3780376" y="2914387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10 e 11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SETEMBRO</a:t>
            </a:r>
            <a:endParaRPr lang="en-US" sz="1050" b="1" dirty="0"/>
          </a:p>
        </p:txBody>
      </p:sp>
      <p:sp>
        <p:nvSpPr>
          <p:cNvPr id="1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780376" y="2366905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07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 JARDIM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1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7193893" y="2914387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10 e 11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SETEMBRO</a:t>
            </a:r>
            <a:endParaRPr lang="en-US" sz="1050" b="1" dirty="0"/>
          </a:p>
        </p:txBody>
      </p:sp>
      <p:sp>
        <p:nvSpPr>
          <p:cNvPr id="1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7193893" y="2366905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09</a:t>
            </a:r>
          </a:p>
          <a:p>
            <a:pPr algn="ctr"/>
            <a:r>
              <a:rPr lang="pt-BR" sz="900" smtClean="0">
                <a:solidFill>
                  <a:srgbClr val="124057"/>
                </a:solidFill>
              </a:rPr>
              <a:t> NOVA ANDRADINA</a:t>
            </a:r>
            <a:endParaRPr lang="pt-BR" sz="900" dirty="0">
              <a:solidFill>
                <a:srgbClr val="124057"/>
              </a:solidFill>
            </a:endParaRPr>
          </a:p>
        </p:txBody>
      </p:sp>
      <p:sp>
        <p:nvSpPr>
          <p:cNvPr id="1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409574" y="4427265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09 e 10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SETEMBRO</a:t>
            </a:r>
            <a:endParaRPr lang="en-US" sz="1050" b="1" dirty="0"/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409574" y="3879783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10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PARANAÍBA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1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107851" y="4427265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10 e 11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SETEMBRO</a:t>
            </a:r>
            <a:endParaRPr lang="en-US" sz="1050" b="1" dirty="0"/>
          </a:p>
        </p:txBody>
      </p:sp>
      <p:sp>
        <p:nvSpPr>
          <p:cNvPr id="2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107851" y="3879783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11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PONTA PORÃ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2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3806128" y="4427265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12 e 13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SETEMBRO</a:t>
            </a:r>
            <a:endParaRPr lang="en-US" sz="1050" b="1" dirty="0"/>
          </a:p>
        </p:txBody>
      </p:sp>
      <p:sp>
        <p:nvSpPr>
          <p:cNvPr id="22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6128" y="3935508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12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TRÊS LAGOAS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 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2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504405" y="2914387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10 e 11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SETEMBRO</a:t>
            </a:r>
            <a:endParaRPr lang="en-US" sz="1050" b="1" dirty="0"/>
          </a:p>
        </p:txBody>
      </p:sp>
      <p:sp>
        <p:nvSpPr>
          <p:cNvPr id="2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439928" y="2366905"/>
            <a:ext cx="1476014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08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NAVIRAÍ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2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5504405" y="1346792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10 e 11 DE SETEMBRO</a:t>
            </a:r>
            <a:endParaRPr lang="en-US" sz="1050" b="1" dirty="0"/>
          </a:p>
        </p:txBody>
      </p:sp>
      <p:sp>
        <p:nvSpPr>
          <p:cNvPr id="26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504405" y="799310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REGIONAL 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04</a:t>
            </a:r>
          </a:p>
          <a:p>
            <a:pPr algn="ctr"/>
            <a:r>
              <a:rPr lang="pt-BR" sz="1050" smtClean="0">
                <a:solidFill>
                  <a:srgbClr val="124057"/>
                </a:solidFill>
              </a:rPr>
              <a:t> COXIM</a:t>
            </a:r>
            <a:endParaRPr lang="pt-BR" sz="1050" dirty="0">
              <a:solidFill>
                <a:srgbClr val="124057"/>
              </a:solidFill>
            </a:endParaRPr>
          </a:p>
        </p:txBody>
      </p:sp>
      <p:sp>
        <p:nvSpPr>
          <p:cNvPr id="2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1451966" y="140256"/>
            <a:ext cx="6982649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smtClean="0">
                <a:solidFill>
                  <a:srgbClr val="124057"/>
                </a:solidFill>
              </a:rPr>
              <a:t>DATAS DOS ENCONTROS PRESENCIAIS NAS REGIONAIS DE EDUCAÇÃO</a:t>
            </a:r>
            <a:endParaRPr lang="pt-BR" sz="1400" dirty="0">
              <a:solidFill>
                <a:srgbClr val="124057"/>
              </a:solidFill>
            </a:endParaRPr>
          </a:p>
        </p:txBody>
      </p:sp>
      <p:sp>
        <p:nvSpPr>
          <p:cNvPr id="2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1013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smtClean="0"/>
              <a:t>Módulo III</a:t>
            </a:r>
            <a:endParaRPr lang="en-US" sz="1200" b="1" dirty="0"/>
          </a:p>
        </p:txBody>
      </p:sp>
      <p:sp>
        <p:nvSpPr>
          <p:cNvPr id="2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094975" y="2902660"/>
            <a:ext cx="1346671" cy="62243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smtClean="0"/>
              <a:t>17 a 20 DE SETEMBRO</a:t>
            </a:r>
            <a:endParaRPr lang="en-US" sz="1050" b="1" dirty="0"/>
          </a:p>
        </p:txBody>
      </p:sp>
      <p:sp>
        <p:nvSpPr>
          <p:cNvPr id="3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107851" y="2395290"/>
            <a:ext cx="1346671" cy="5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50" smtClean="0">
                <a:solidFill>
                  <a:srgbClr val="124057"/>
                </a:solidFill>
              </a:rPr>
              <a:t>CAMPO GRANDE </a:t>
            </a:r>
            <a:endParaRPr lang="pt-BR" sz="1050" dirty="0">
              <a:solidFill>
                <a:srgbClr val="124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697535"/>
            <a:ext cx="6486221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Representante de Implementação da BNCC na CRE, Articulador Municipal e Formador Regional</a:t>
            </a:r>
            <a:endParaRPr lang="en-US" sz="1200" b="1" dirty="0"/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704421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823645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Formadores Locais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 smtClean="0"/>
              <a:t>(Coordenadores Pedagógicos </a:t>
            </a:r>
            <a:r>
              <a:rPr lang="pt-BR" sz="1000" b="1" dirty="0"/>
              <a:t>de todas as escolas)</a:t>
            </a:r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276797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4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1941026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530002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121287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4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285338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INSCRIÇÃO: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9" y="1245436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Formador(es) Regional(</a:t>
            </a:r>
            <a:r>
              <a:rPr lang="pt-BR" sz="1200" b="1" dirty="0" err="1"/>
              <a:t>is</a:t>
            </a:r>
            <a:r>
              <a:rPr lang="pt-BR" sz="1200" b="1" dirty="0"/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/>
              <a:t>(indicado(s) pela Secretaria Municipal de Educação)</a:t>
            </a:r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431921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Entre 16/09 e </a:t>
            </a:r>
            <a:r>
              <a:rPr lang="pt-BR" sz="1200" b="1" dirty="0" smtClean="0"/>
              <a:t>27/09</a:t>
            </a:r>
            <a:r>
              <a:rPr lang="pt-BR" sz="1600" b="1" dirty="0" smtClean="0">
                <a:solidFill>
                  <a:srgbClr val="FF0000"/>
                </a:solidFill>
              </a:rPr>
              <a:t>*</a:t>
            </a:r>
            <a:r>
              <a:rPr lang="pt-BR" sz="1200" b="1" dirty="0" smtClean="0"/>
              <a:t> 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3018368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16 </a:t>
            </a:r>
            <a:r>
              <a:rPr lang="pt-BR" sz="1200" b="1" dirty="0" smtClean="0"/>
              <a:t>h</a:t>
            </a:r>
            <a:endParaRPr lang="en-US" sz="1200" b="1" dirty="0"/>
          </a:p>
        </p:txBody>
      </p:sp>
      <p:sp>
        <p:nvSpPr>
          <p:cNvPr id="58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3596577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100" b="1" dirty="0"/>
              <a:t>Com o suporte do Representante da </a:t>
            </a:r>
            <a:r>
              <a:rPr lang="pt-BR" sz="1100" b="1" dirty="0" smtClean="0"/>
              <a:t>CRE, </a:t>
            </a:r>
            <a:r>
              <a:rPr lang="pt-BR" sz="1100" b="1" dirty="0"/>
              <a:t>o articulador municipal deverá auxiliar o Formador Regional na definição de espaço e no contato com todos os formadores locais. </a:t>
            </a:r>
            <a:endParaRPr lang="en-US" sz="1100" b="1" dirty="0"/>
          </a:p>
        </p:txBody>
      </p:sp>
      <p:sp>
        <p:nvSpPr>
          <p:cNvPr id="5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6" y="4174785"/>
            <a:ext cx="6486221" cy="5438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100" b="1" dirty="0"/>
              <a:t>Deverá ser organizada por formulário on-line do </a:t>
            </a:r>
            <a:r>
              <a:rPr lang="pt-BR" sz="1100" b="1" dirty="0" smtClean="0"/>
              <a:t>Google </a:t>
            </a:r>
            <a:r>
              <a:rPr lang="pt-BR" sz="1100" b="1" dirty="0"/>
              <a:t>e enviada por e-mail e ofício a todos as escolas do município. O ideal é montar salas com até 30 </a:t>
            </a:r>
            <a:r>
              <a:rPr lang="pt-BR" sz="1100" b="1" dirty="0" smtClean="0"/>
              <a:t>formadores locais (Coordenadores </a:t>
            </a:r>
            <a:r>
              <a:rPr lang="pt-BR" sz="1100" b="1" dirty="0"/>
              <a:t>P</a:t>
            </a:r>
            <a:r>
              <a:rPr lang="pt-BR" sz="1100" b="1" dirty="0" smtClean="0"/>
              <a:t>edagógicos</a:t>
            </a:r>
            <a:r>
              <a:rPr lang="pt-BR" sz="1100" b="1" dirty="0"/>
              <a:t>)</a:t>
            </a:r>
            <a:endParaRPr lang="en-US" sz="1100" b="1" dirty="0"/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3704334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68411" y="215739"/>
            <a:ext cx="8320216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DO ENCONTRO PRESENCIAL NOS MUNICÍPIOS COM FORMADORES LOCAIS </a:t>
            </a:r>
            <a:r>
              <a:rPr lang="pt-BR" sz="1200" dirty="0">
                <a:solidFill>
                  <a:srgbClr val="124057"/>
                </a:solidFill>
              </a:rPr>
              <a:t>(COORDENADORES PEDAGÓGICOS DA REDE PÚBLICA DE EDUCAÇÃO)</a:t>
            </a:r>
          </a:p>
        </p:txBody>
      </p:sp>
      <p:sp>
        <p:nvSpPr>
          <p:cNvPr id="20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480251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PASSO 2</a:t>
            </a:r>
          </a:p>
        </p:txBody>
      </p:sp>
      <p:sp>
        <p:nvSpPr>
          <p:cNvPr id="2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756594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Módulo</a:t>
            </a:r>
            <a:r>
              <a:rPr lang="en-US" sz="1200" b="1" dirty="0"/>
              <a:t> IV</a:t>
            </a:r>
          </a:p>
        </p:txBody>
      </p:sp>
      <p:sp>
        <p:nvSpPr>
          <p:cNvPr id="22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298148" y="4707494"/>
            <a:ext cx="8845851" cy="40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200" b="1" dirty="0">
                <a:solidFill>
                  <a:srgbClr val="FF0000"/>
                </a:solidFill>
              </a:rPr>
              <a:t>*</a:t>
            </a:r>
            <a:r>
              <a:rPr lang="pt-BR" sz="1200" b="1" dirty="0"/>
              <a:t> </a:t>
            </a:r>
            <a:r>
              <a:rPr lang="pt-BR" sz="800" b="1" dirty="0"/>
              <a:t>devido </a:t>
            </a:r>
            <a:r>
              <a:rPr lang="pt-BR" sz="800" b="1" dirty="0" smtClean="0"/>
              <a:t>ao </a:t>
            </a:r>
            <a:r>
              <a:rPr lang="pt-BR" sz="800" b="1" dirty="0"/>
              <a:t>conselho de classe previsto para o dia </a:t>
            </a:r>
            <a:r>
              <a:rPr lang="pt-BR" sz="800" b="1" dirty="0" smtClean="0"/>
              <a:t>28/09, </a:t>
            </a:r>
            <a:r>
              <a:rPr lang="pt-BR" sz="800" b="1" dirty="0"/>
              <a:t>recomenda-se que esta formação seja realizada no início </a:t>
            </a:r>
            <a:r>
              <a:rPr lang="pt-BR" sz="800" b="1" dirty="0" smtClean="0"/>
              <a:t>desse </a:t>
            </a:r>
            <a:r>
              <a:rPr lang="pt-BR" sz="800" b="1" dirty="0"/>
              <a:t>período, pois o Formador Local </a:t>
            </a:r>
            <a:r>
              <a:rPr lang="pt-BR" sz="800" b="1" dirty="0" smtClean="0"/>
              <a:t>(Coordenador Pedagógico</a:t>
            </a:r>
            <a:r>
              <a:rPr lang="pt-BR" sz="800" b="1" dirty="0"/>
              <a:t>) é o principal agente do Conselho de Classe.</a:t>
            </a:r>
          </a:p>
        </p:txBody>
      </p:sp>
    </p:spTree>
    <p:extLst>
      <p:ext uri="{BB962C8B-B14F-4D97-AF65-F5344CB8AC3E}">
        <p14:creationId xmlns:p14="http://schemas.microsoft.com/office/powerpoint/2010/main" val="10375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4311744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>
              <a:defRPr/>
            </a:pPr>
            <a:endParaRPr lang="pt-BR" b="1" spc="125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>
              <a:defRPr/>
            </a:pPr>
            <a:r>
              <a:rPr lang="pt-BR" b="1" spc="12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Assessoria de Implementação da BNCC – ASIB/SED</a:t>
            </a:r>
          </a:p>
          <a:p>
            <a:pPr algn="ctr"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0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76030"/>
            <a:ext cx="1937221" cy="4949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2" y="76030"/>
            <a:ext cx="747081" cy="524077"/>
          </a:xfrm>
          <a:prstGeom prst="rect">
            <a:avLst/>
          </a:prstGeom>
        </p:spPr>
      </p:pic>
      <p:sp>
        <p:nvSpPr>
          <p:cNvPr id="9" name="Google Shape;109;p13"/>
          <p:cNvSpPr txBox="1">
            <a:spLocks noGrp="1"/>
          </p:cNvSpPr>
          <p:nvPr>
            <p:ph type="ctrTitle"/>
          </p:nvPr>
        </p:nvSpPr>
        <p:spPr>
          <a:xfrm>
            <a:off x="252651" y="1051560"/>
            <a:ext cx="8641492" cy="3063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Evento formativo em Agosto de 2019;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Organização das fases formativas; 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6201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81" y="458633"/>
            <a:ext cx="6486221" cy="4089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Articulador Municipal, Formador Regional e Formadores Locais</a:t>
            </a:r>
            <a:endParaRPr lang="en-US" sz="1200" b="1" dirty="0"/>
          </a:p>
        </p:txBody>
      </p:sp>
      <p:sp>
        <p:nvSpPr>
          <p:cNvPr id="3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465519"/>
            <a:ext cx="1339061" cy="27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ORGANIZA?</a:t>
            </a:r>
          </a:p>
        </p:txBody>
      </p:sp>
      <p:sp>
        <p:nvSpPr>
          <p:cNvPr id="3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1037793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Formador Local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000" b="1" dirty="0" smtClean="0"/>
              <a:t>(Coordenador(es</a:t>
            </a:r>
            <a:r>
              <a:rPr lang="pt-BR" sz="1000" b="1" dirty="0"/>
              <a:t>) </a:t>
            </a:r>
            <a:r>
              <a:rPr lang="pt-BR" sz="1000" b="1" dirty="0" smtClean="0"/>
              <a:t>Pedagógico(s</a:t>
            </a:r>
            <a:r>
              <a:rPr lang="pt-BR" sz="1000" b="1" dirty="0"/>
              <a:t>) da escola)</a:t>
            </a:r>
          </a:p>
        </p:txBody>
      </p:sp>
      <p:sp>
        <p:nvSpPr>
          <p:cNvPr id="4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49" y="1062609"/>
            <a:ext cx="1339061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QUEM É RESPONSÁVEL POR EXECUTAR A AÇÃO?</a:t>
            </a:r>
          </a:p>
        </p:txBody>
      </p:sp>
      <p:sp>
        <p:nvSpPr>
          <p:cNvPr id="50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167530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QUANDO?</a:t>
            </a:r>
          </a:p>
        </p:txBody>
      </p:sp>
      <p:sp>
        <p:nvSpPr>
          <p:cNvPr id="5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2701149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CARGA HORÁRIA PRESENCIAL</a:t>
            </a:r>
          </a:p>
        </p:txBody>
      </p:sp>
      <p:sp>
        <p:nvSpPr>
          <p:cNvPr id="55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1576309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Professores</a:t>
            </a:r>
            <a:endParaRPr lang="pt-BR" sz="1000" b="1" dirty="0"/>
          </a:p>
        </p:txBody>
      </p:sp>
      <p:sp>
        <p:nvSpPr>
          <p:cNvPr id="56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8" y="2069449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05/10</a:t>
            </a:r>
            <a:endParaRPr lang="en-US" sz="1200" b="1" dirty="0"/>
          </a:p>
        </p:txBody>
      </p:sp>
      <p:sp>
        <p:nvSpPr>
          <p:cNvPr id="57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7" y="2598230"/>
            <a:ext cx="6486221" cy="40627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1200" b="1" dirty="0"/>
              <a:t>04 h</a:t>
            </a:r>
            <a:endParaRPr lang="en-US" sz="1200" b="1" dirty="0"/>
          </a:p>
        </p:txBody>
      </p:sp>
      <p:sp>
        <p:nvSpPr>
          <p:cNvPr id="17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380528" y="3151705"/>
            <a:ext cx="673915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>
                <a:solidFill>
                  <a:srgbClr val="124057"/>
                </a:solidFill>
              </a:rPr>
              <a:t>COMO?</a:t>
            </a:r>
          </a:p>
        </p:txBody>
      </p:sp>
      <p:sp>
        <p:nvSpPr>
          <p:cNvPr id="18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568411" y="92169"/>
            <a:ext cx="8320216" cy="3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400" dirty="0">
                <a:solidFill>
                  <a:srgbClr val="124057"/>
                </a:solidFill>
              </a:rPr>
              <a:t>ORGANIZAÇÃO DA FORMAÇÃO NAS ESCOLAS</a:t>
            </a:r>
            <a:endParaRPr lang="pt-BR" sz="1200" dirty="0">
              <a:solidFill>
                <a:srgbClr val="124057"/>
              </a:solidFill>
            </a:endParaRPr>
          </a:p>
        </p:txBody>
      </p:sp>
      <p:sp>
        <p:nvSpPr>
          <p:cNvPr id="19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101309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/>
              <a:t>PASSO 3</a:t>
            </a:r>
          </a:p>
        </p:txBody>
      </p:sp>
      <p:sp>
        <p:nvSpPr>
          <p:cNvPr id="20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8089548" y="377652"/>
            <a:ext cx="1054452" cy="3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err="1"/>
              <a:t>Módulo</a:t>
            </a:r>
            <a:r>
              <a:rPr lang="en-US" sz="1200" b="1" dirty="0"/>
              <a:t> IV</a:t>
            </a:r>
          </a:p>
        </p:txBody>
      </p:sp>
      <p:sp>
        <p:nvSpPr>
          <p:cNvPr id="21" name="Google Shape;174;p19">
            <a:extLst>
              <a:ext uri="{FF2B5EF4-FFF2-40B4-BE49-F238E27FC236}">
                <a16:creationId xmlns="" xmlns:a16="http://schemas.microsoft.com/office/drawing/2014/main" id="{6371BCC2-C55B-47AB-AA01-F243DAB7DB52}"/>
              </a:ext>
            </a:extLst>
          </p:cNvPr>
          <p:cNvSpPr txBox="1">
            <a:spLocks/>
          </p:cNvSpPr>
          <p:nvPr/>
        </p:nvSpPr>
        <p:spPr>
          <a:xfrm>
            <a:off x="298150" y="1685648"/>
            <a:ext cx="1339060" cy="25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000" dirty="0" smtClean="0">
                <a:solidFill>
                  <a:srgbClr val="124057"/>
                </a:solidFill>
              </a:rPr>
              <a:t>PÚBLICO-ALVO </a:t>
            </a:r>
            <a:r>
              <a:rPr lang="pt-BR" sz="1000" dirty="0">
                <a:solidFill>
                  <a:srgbClr val="124057"/>
                </a:solidFill>
              </a:rPr>
              <a:t>DA AÇÃO:</a:t>
            </a:r>
          </a:p>
        </p:txBody>
      </p:sp>
      <p:sp>
        <p:nvSpPr>
          <p:cNvPr id="23" name="Google Shape;175;p19">
            <a:extLst>
              <a:ext uri="{FF2B5EF4-FFF2-40B4-BE49-F238E27FC236}">
                <a16:creationId xmlns="" xmlns:a16="http://schemas.microsoft.com/office/drawing/2014/main" id="{A534F20F-0E0A-4B21-9259-0AC26CF38028}"/>
              </a:ext>
            </a:extLst>
          </p:cNvPr>
          <p:cNvSpPr txBox="1">
            <a:spLocks/>
          </p:cNvSpPr>
          <p:nvPr/>
        </p:nvSpPr>
        <p:spPr>
          <a:xfrm>
            <a:off x="1700175" y="3037409"/>
            <a:ext cx="6486221" cy="204533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Em </a:t>
            </a:r>
            <a:r>
              <a:rPr lang="pt-BR" sz="1000" b="1" dirty="0"/>
              <a:t>geral pensamos nas situações descritas </a:t>
            </a:r>
            <a:r>
              <a:rPr lang="pt-BR" sz="1000" b="1" dirty="0" smtClean="0"/>
              <a:t>abaixo</a:t>
            </a:r>
            <a:r>
              <a:rPr lang="pt-BR" sz="1000" b="1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da Educação Infantil e dos Anos Iniciais do Ensino Fundamental que atuam nas duas Redes (Estadual e Municipal) participarão da Formação Continuada na escola municipal.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dos Anos Finais do Ensino Fundamental que atuam nas duas Redes (Estadual e Municipal) participarão da formação na escola estadual.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- Professores que atuam em uma única Rede de Ensino e são lotados em mais de uma escola participarão da formação na escola com maior carga horária.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- </a:t>
            </a:r>
            <a:r>
              <a:rPr lang="pt-BR" sz="1000" b="1" dirty="0"/>
              <a:t>Se o município assinou o </a:t>
            </a:r>
            <a:r>
              <a:rPr lang="pt-BR" sz="1000" b="1" u="sng" dirty="0"/>
              <a:t>Termo de Cooperação</a:t>
            </a:r>
            <a:r>
              <a:rPr lang="pt-BR" sz="1000" b="1" dirty="0"/>
              <a:t> para atuar em </a:t>
            </a:r>
            <a:r>
              <a:rPr lang="pt-BR" sz="1000" b="1" u="sng" dirty="0"/>
              <a:t>Regime de </a:t>
            </a:r>
            <a:r>
              <a:rPr lang="pt-BR" sz="1000" b="1" u="sng" dirty="0" smtClean="0"/>
              <a:t>Colaboração,</a:t>
            </a:r>
            <a:r>
              <a:rPr lang="pt-BR" sz="1000" b="1" dirty="0" smtClean="0"/>
              <a:t> </a:t>
            </a:r>
            <a:r>
              <a:rPr lang="pt-BR" sz="1000" b="1" dirty="0"/>
              <a:t>ele tem autonomia para articular com as escolas estaduais e realizar as formações dos P</a:t>
            </a:r>
            <a:r>
              <a:rPr lang="pt-BR" sz="1000" b="1" dirty="0" smtClean="0"/>
              <a:t>rofessores </a:t>
            </a:r>
            <a:r>
              <a:rPr lang="pt-BR" sz="1000" b="1" dirty="0"/>
              <a:t>da Educação Infantil e Anos Iniciais do Ensino </a:t>
            </a:r>
            <a:r>
              <a:rPr lang="pt-BR" sz="1000" b="1" dirty="0" smtClean="0"/>
              <a:t>Fundamental </a:t>
            </a:r>
            <a:r>
              <a:rPr lang="pt-BR" sz="1000" b="1" dirty="0"/>
              <a:t>exclusivamente nas escolas municipais, e dos professores dos Anos Finais do Fundamental nas escolas estaduais.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 smtClean="0"/>
              <a:t>- O </a:t>
            </a:r>
            <a:r>
              <a:rPr lang="pt-BR" sz="1000" b="1" dirty="0"/>
              <a:t>ideal é montar salas com no máximo 35 </a:t>
            </a:r>
            <a:r>
              <a:rPr lang="pt-BR" sz="1000" b="1" dirty="0" smtClean="0"/>
              <a:t>Professores</a:t>
            </a:r>
            <a:r>
              <a:rPr lang="pt-BR" sz="1000" b="1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000" b="1" dirty="0"/>
              <a:t> Para a exceção à regra, município que não aderiu ao Regime de Colaboração e/ou ao calendário escolar do Estado, criaremos orientações individuais.</a:t>
            </a:r>
          </a:p>
        </p:txBody>
      </p:sp>
    </p:spTree>
    <p:extLst>
      <p:ext uri="{BB962C8B-B14F-4D97-AF65-F5344CB8AC3E}">
        <p14:creationId xmlns:p14="http://schemas.microsoft.com/office/powerpoint/2010/main" val="32911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1585799" y="1113509"/>
            <a:ext cx="5789330" cy="28712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pt-BR" sz="2800" b="1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PROBNCCMS@GMAIL.COM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pt-BR" sz="1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67 3318-2367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pt-BR" sz="2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" name="Google Shape;154;p17"/>
          <p:cNvSpPr txBox="1">
            <a:spLocks/>
          </p:cNvSpPr>
          <p:nvPr/>
        </p:nvSpPr>
        <p:spPr>
          <a:xfrm>
            <a:off x="2330531" y="431340"/>
            <a:ext cx="4299866" cy="682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pt-BR" sz="2800" b="1" u="sng" dirty="0" smtClean="0">
                <a:latin typeface="Roboto Slab" panose="020B0604020202020204" charset="0"/>
                <a:ea typeface="Roboto Slab" panose="020B0604020202020204" charset="0"/>
              </a:rPr>
              <a:t>CONTATOS</a:t>
            </a:r>
            <a:endParaRPr lang="pt-BR" sz="2800" b="1" u="sng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4311744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>
              <a:defRPr/>
            </a:pPr>
            <a:endParaRPr lang="pt-BR" b="1" spc="125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>
              <a:defRPr/>
            </a:pPr>
            <a:r>
              <a:rPr lang="pt-BR" b="1" spc="12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Assessoria de Implementação da BNCC – ASIB/SED</a:t>
            </a:r>
          </a:p>
          <a:p>
            <a:pPr algn="ctr"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DEEEE627-1E27-4C9F-ABB1-2753130EF0E0}"/>
              </a:ext>
            </a:extLst>
          </p:cNvPr>
          <p:cNvSpPr txBox="1"/>
          <p:nvPr/>
        </p:nvSpPr>
        <p:spPr>
          <a:xfrm>
            <a:off x="0" y="0"/>
            <a:ext cx="9146795" cy="6469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spc="125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76030"/>
            <a:ext cx="1937221" cy="4949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2" y="76030"/>
            <a:ext cx="747081" cy="524077"/>
          </a:xfrm>
          <a:prstGeom prst="rect">
            <a:avLst/>
          </a:prstGeom>
        </p:spPr>
      </p:pic>
      <p:sp>
        <p:nvSpPr>
          <p:cNvPr id="9" name="Google Shape;109;p13"/>
          <p:cNvSpPr txBox="1">
            <a:spLocks noGrp="1"/>
          </p:cNvSpPr>
          <p:nvPr>
            <p:ph type="ctrTitle"/>
          </p:nvPr>
        </p:nvSpPr>
        <p:spPr>
          <a:xfrm>
            <a:off x="255373" y="1103870"/>
            <a:ext cx="8641492" cy="30974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3200" dirty="0"/>
              <a:t>AÇÕES DE IMPLEMENTAÇÃO DO CURRÍCULO DE REFERÊNCIA DE MATO GROSSO DO SUL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2019</a:t>
            </a:r>
            <a:r>
              <a:rPr lang="pt-BR" sz="2400" dirty="0"/>
              <a:t/>
            </a:r>
            <a:br>
              <a:rPr lang="pt-BR" sz="2400" dirty="0"/>
            </a:b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711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Apresentação</a:t>
            </a:r>
            <a:endParaRPr dirty="0"/>
          </a:p>
        </p:txBody>
      </p:sp>
      <p:grpSp>
        <p:nvGrpSpPr>
          <p:cNvPr id="123" name="Google Shape;123;p14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24" name="Google Shape;124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4"/>
          <p:cNvSpPr txBox="1"/>
          <p:nvPr/>
        </p:nvSpPr>
        <p:spPr>
          <a:xfrm>
            <a:off x="905100" y="1854700"/>
            <a:ext cx="6065971" cy="255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2500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 01 </a:t>
            </a:r>
            <a:r>
              <a:rPr lang="en-US" sz="2500" b="1" dirty="0" smtClean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 Contexto</a:t>
            </a:r>
            <a:endParaRPr lang="en-US" sz="25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>
              <a:spcBef>
                <a:spcPts val="600"/>
              </a:spcBef>
            </a:pPr>
            <a:r>
              <a:rPr lang="pt-BR" sz="2500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02 </a:t>
            </a:r>
            <a:r>
              <a:rPr lang="en-US" sz="2500" b="1" dirty="0" smtClean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 Governança</a:t>
            </a:r>
            <a:endParaRPr lang="en-US" sz="25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>
              <a:spcBef>
                <a:spcPts val="600"/>
              </a:spcBef>
            </a:pPr>
            <a:r>
              <a:rPr lang="pt-BR" sz="2500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03 </a:t>
            </a:r>
            <a:r>
              <a:rPr lang="en-US" sz="2500" b="1" dirty="0" smtClean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 Logística </a:t>
            </a:r>
            <a:r>
              <a:rPr lang="en-US" sz="2500" b="1" dirty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das </a:t>
            </a:r>
            <a:r>
              <a:rPr lang="en-US" sz="2500" b="1" dirty="0" smtClean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formações</a:t>
            </a:r>
          </a:p>
          <a:p>
            <a:pPr>
              <a:spcBef>
                <a:spcPts val="600"/>
              </a:spcBef>
            </a:pPr>
            <a:r>
              <a:rPr lang="pt-BR" sz="2500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04 </a:t>
            </a:r>
            <a:r>
              <a:rPr lang="en-US" sz="2500" b="1" dirty="0" smtClean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 Detalhamento </a:t>
            </a:r>
            <a:r>
              <a:rPr lang="en-US" sz="2500" b="1" dirty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das formações</a:t>
            </a:r>
          </a:p>
          <a:p>
            <a:pPr>
              <a:spcBef>
                <a:spcPts val="600"/>
              </a:spcBef>
            </a:pPr>
            <a:endParaRPr lang="en-US" sz="16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>
              <a:spcBef>
                <a:spcPts val="600"/>
              </a:spcBef>
            </a:pPr>
            <a:endParaRPr lang="en-US" sz="16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>
              <a:spcBef>
                <a:spcPts val="600"/>
              </a:spcBef>
            </a:pPr>
            <a:endParaRPr lang="en-US" sz="16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lvl="0">
              <a:spcBef>
                <a:spcPts val="600"/>
              </a:spcBef>
            </a:pPr>
            <a:endParaRPr lang="en-US" sz="16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9" name="Google Shape;122;p14"/>
          <p:cNvSpPr txBox="1">
            <a:spLocks/>
          </p:cNvSpPr>
          <p:nvPr/>
        </p:nvSpPr>
        <p:spPr>
          <a:xfrm>
            <a:off x="8431978" y="2000662"/>
            <a:ext cx="446383" cy="32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endParaRPr lang="pt-BR" dirty="0">
              <a:solidFill>
                <a:srgbClr val="1240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599" y="352425"/>
            <a:ext cx="4782749" cy="3686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CONTEXTO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6136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383;p31">
            <a:extLst>
              <a:ext uri="{FF2B5EF4-FFF2-40B4-BE49-F238E27FC236}">
                <a16:creationId xmlns="" xmlns:a16="http://schemas.microsoft.com/office/drawing/2014/main" id="{F19D30D7-27D6-4923-81A7-5D06C0DE9C4C}"/>
              </a:ext>
            </a:extLst>
          </p:cNvPr>
          <p:cNvSpPr txBox="1">
            <a:spLocks/>
          </p:cNvSpPr>
          <p:nvPr/>
        </p:nvSpPr>
        <p:spPr>
          <a:xfrm>
            <a:off x="298150" y="746234"/>
            <a:ext cx="3172381" cy="371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pt-BR" b="1" dirty="0"/>
              <a:t> regionais de educação para ações de implementação do currículo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pt-BR" b="1" dirty="0"/>
              <a:t> redatores-formadores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b="1" dirty="0"/>
              <a:t>estaduais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pt-BR" b="1" dirty="0"/>
              <a:t>formadores regionais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2410</a:t>
            </a:r>
            <a:r>
              <a:rPr lang="pt-BR" b="1" dirty="0"/>
              <a:t> formadores locais (coordenadores pedagógicos)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b="1" dirty="0"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E88D0347-052B-4EA4-94CA-9B994C9D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3"/>
          <a:stretch>
            <a:fillRect/>
          </a:stretch>
        </p:blipFill>
        <p:spPr bwMode="auto">
          <a:xfrm>
            <a:off x="3510455" y="-13901"/>
            <a:ext cx="5633545" cy="51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B5DA9AEE-E9BC-44DF-839E-3B4ADA68D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2A70D67-5101-41DE-A6ED-D763A9F39ABE}"/>
              </a:ext>
            </a:extLst>
          </p:cNvPr>
          <p:cNvSpPr/>
          <p:nvPr/>
        </p:nvSpPr>
        <p:spPr>
          <a:xfrm>
            <a:off x="298150" y="1471448"/>
            <a:ext cx="4757326" cy="1828800"/>
          </a:xfrm>
          <a:prstGeom prst="rect">
            <a:avLst/>
          </a:prstGeom>
          <a:solidFill>
            <a:srgbClr val="124057"/>
          </a:solidFill>
          <a:ln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4BFA90D-4C10-49C8-B398-432B68D48F45}"/>
              </a:ext>
            </a:extLst>
          </p:cNvPr>
          <p:cNvSpPr txBox="1"/>
          <p:nvPr/>
        </p:nvSpPr>
        <p:spPr>
          <a:xfrm>
            <a:off x="6148552" y="4687614"/>
            <a:ext cx="2427889" cy="455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2F13AA16-CF16-4AB0-8794-FFDE82449EEB}"/>
              </a:ext>
            </a:extLst>
          </p:cNvPr>
          <p:cNvGrpSpPr/>
          <p:nvPr/>
        </p:nvGrpSpPr>
        <p:grpSpPr>
          <a:xfrm>
            <a:off x="0" y="0"/>
            <a:ext cx="9144000" cy="5164421"/>
            <a:chOff x="0" y="0"/>
            <a:chExt cx="9144000" cy="5164421"/>
          </a:xfrm>
        </p:grpSpPr>
        <p:pic>
          <p:nvPicPr>
            <p:cNvPr id="4" name="Imagem 3">
              <a:extLst>
                <a:ext uri="{FF2B5EF4-FFF2-40B4-BE49-F238E27FC236}">
                  <a16:creationId xmlns="" xmlns:a16="http://schemas.microsoft.com/office/drawing/2014/main" id="{E1B1AE59-FEC0-4C26-A2A5-4FBB17A0B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7E16A722-5A0F-4AD8-BE04-3B9EF610F14C}"/>
                </a:ext>
              </a:extLst>
            </p:cNvPr>
            <p:cNvSpPr/>
            <p:nvPr/>
          </p:nvSpPr>
          <p:spPr>
            <a:xfrm>
              <a:off x="0" y="0"/>
              <a:ext cx="9144000" cy="693683"/>
            </a:xfrm>
            <a:prstGeom prst="rect">
              <a:avLst/>
            </a:prstGeom>
            <a:solidFill>
              <a:srgbClr val="94BF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067E1539-3869-4606-9416-546F5AF0A80C}"/>
                </a:ext>
              </a:extLst>
            </p:cNvPr>
            <p:cNvSpPr txBox="1"/>
            <p:nvPr/>
          </p:nvSpPr>
          <p:spPr>
            <a:xfrm>
              <a:off x="6998226" y="2479542"/>
              <a:ext cx="71636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" b="1" dirty="0">
                  <a:solidFill>
                    <a:srgbClr val="124057"/>
                  </a:solidFill>
                  <a:latin typeface="Roboto Slab" panose="020B0604020202020204" charset="0"/>
                  <a:ea typeface="Roboto Slab" panose="020B0604020202020204" charset="0"/>
                </a:rPr>
                <a:t>79 MUNICÍPIOS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B79251F9-B7E4-452F-9C90-ED1F40129536}"/>
                </a:ext>
              </a:extLst>
            </p:cNvPr>
            <p:cNvSpPr/>
            <p:nvPr/>
          </p:nvSpPr>
          <p:spPr>
            <a:xfrm>
              <a:off x="298150" y="1492469"/>
              <a:ext cx="4757326" cy="1828800"/>
            </a:xfrm>
            <a:prstGeom prst="rect">
              <a:avLst/>
            </a:prstGeom>
            <a:solidFill>
              <a:srgbClr val="124057"/>
            </a:solidFill>
            <a:ln>
              <a:solidFill>
                <a:srgbClr val="124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="" xmlns:a16="http://schemas.microsoft.com/office/drawing/2014/main" id="{3A34B7D4-3E7D-4A71-B249-6D5E51F690A5}"/>
                </a:ext>
              </a:extLst>
            </p:cNvPr>
            <p:cNvSpPr txBox="1"/>
            <p:nvPr/>
          </p:nvSpPr>
          <p:spPr>
            <a:xfrm>
              <a:off x="6148552" y="4708635"/>
              <a:ext cx="2427889" cy="455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</p:grpSp>
      <p:sp>
        <p:nvSpPr>
          <p:cNvPr id="15" name="Google Shape;147;p16">
            <a:extLst>
              <a:ext uri="{FF2B5EF4-FFF2-40B4-BE49-F238E27FC236}">
                <a16:creationId xmlns="" xmlns:a16="http://schemas.microsoft.com/office/drawing/2014/main" id="{59599FA2-4EEB-4C53-96B8-C58C8BB4105F}"/>
              </a:ext>
            </a:extLst>
          </p:cNvPr>
          <p:cNvSpPr txBox="1">
            <a:spLocks/>
          </p:cNvSpPr>
          <p:nvPr/>
        </p:nvSpPr>
        <p:spPr>
          <a:xfrm>
            <a:off x="208946" y="660495"/>
            <a:ext cx="4935733" cy="310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/>
            <a:endParaRPr lang="pt-BR" sz="2400" dirty="0">
              <a:solidFill>
                <a:srgbClr val="A0BCD2"/>
              </a:solidFill>
            </a:endParaRPr>
          </a:p>
          <a:p>
            <a:pPr marL="0" indent="0" algn="ctr"/>
            <a:r>
              <a:rPr lang="pt-BR" sz="2400" dirty="0">
                <a:solidFill>
                  <a:srgbClr val="A0BCD2"/>
                </a:solidFill>
              </a:rPr>
              <a:t>29 mil professores</a:t>
            </a:r>
          </a:p>
          <a:p>
            <a:pPr marL="0" indent="0" algn="ctr"/>
            <a:endParaRPr lang="pt-BR" sz="2400" dirty="0">
              <a:solidFill>
                <a:srgbClr val="A0BCD2"/>
              </a:solidFill>
            </a:endParaRPr>
          </a:p>
          <a:p>
            <a:pPr marL="0" indent="0" algn="ctr"/>
            <a:r>
              <a:rPr lang="pt-BR" sz="2400" dirty="0">
                <a:solidFill>
                  <a:srgbClr val="A0BCD2"/>
                </a:solidFill>
              </a:rPr>
              <a:t>610 mil estudantes matriculados em escolas públicas</a:t>
            </a:r>
          </a:p>
          <a:p>
            <a:pPr marL="0" indent="0" algn="ctr"/>
            <a:endParaRPr lang="pt-BR" sz="2400" dirty="0">
              <a:solidFill>
                <a:srgbClr val="A0BCD2"/>
              </a:solidFill>
            </a:endParaRPr>
          </a:p>
          <a:p>
            <a:pPr marL="0" indent="0" algn="ctr"/>
            <a:r>
              <a:rPr lang="pt-BR" sz="2400" dirty="0">
                <a:solidFill>
                  <a:srgbClr val="A0BCD2"/>
                </a:solidFill>
              </a:rPr>
              <a:t>1311 escolas públicas</a:t>
            </a:r>
          </a:p>
          <a:p>
            <a:pPr marL="0" indent="0"/>
            <a:endParaRPr lang="pt-BR" sz="2400" dirty="0">
              <a:solidFill>
                <a:srgbClr val="A0BCD2"/>
              </a:solidFill>
            </a:endParaRPr>
          </a:p>
        </p:txBody>
      </p:sp>
      <p:sp>
        <p:nvSpPr>
          <p:cNvPr id="16" name="Google Shape;147;p16">
            <a:extLst>
              <a:ext uri="{FF2B5EF4-FFF2-40B4-BE49-F238E27FC236}">
                <a16:creationId xmlns="" xmlns:a16="http://schemas.microsoft.com/office/drawing/2014/main" id="{A979A606-C7D8-4782-A1FC-ABE34B6858CB}"/>
              </a:ext>
            </a:extLst>
          </p:cNvPr>
          <p:cNvSpPr txBox="1">
            <a:spLocks/>
          </p:cNvSpPr>
          <p:nvPr/>
        </p:nvSpPr>
        <p:spPr>
          <a:xfrm>
            <a:off x="119743" y="88244"/>
            <a:ext cx="3407228" cy="60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/>
            <a:r>
              <a:rPr lang="pt-BR" sz="2400" dirty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Aproximadamente:</a:t>
            </a:r>
          </a:p>
          <a:p>
            <a:pPr marL="0" indent="0" algn="ctr"/>
            <a:endParaRPr lang="pt-BR" sz="2400" dirty="0">
              <a:solidFill>
                <a:srgbClr val="124057"/>
              </a:solidFill>
            </a:endParaRPr>
          </a:p>
          <a:p>
            <a:pPr marL="0" indent="0"/>
            <a:endParaRPr lang="pt-BR" sz="2400" dirty="0">
              <a:solidFill>
                <a:srgbClr val="124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3467</Words>
  <Application>Microsoft Office PowerPoint</Application>
  <PresentationFormat>Apresentação na tela (16:9)</PresentationFormat>
  <Paragraphs>573</Paragraphs>
  <Slides>41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9" baseType="lpstr">
      <vt:lpstr>Arial</vt:lpstr>
      <vt:lpstr>Century Gothic</vt:lpstr>
      <vt:lpstr>Impact</vt:lpstr>
      <vt:lpstr>Roboto Slab</vt:lpstr>
      <vt:lpstr>Ink Free</vt:lpstr>
      <vt:lpstr>Verdana</vt:lpstr>
      <vt:lpstr>Nixie One</vt:lpstr>
      <vt:lpstr>Warwick template</vt:lpstr>
      <vt:lpstr>Apresentação do PowerPoint</vt:lpstr>
      <vt:lpstr>Cenário Nacional</vt:lpstr>
      <vt:lpstr> - 27 Unidades desenvolveram seus currículos de referência;  - 25 Unidades tiveram seus documentos validados pelos Conselhos Estaduais;    </vt:lpstr>
      <vt:lpstr> - Evento formativo em Agosto de 2019;  - Organização das fases formativas;    </vt:lpstr>
      <vt:lpstr>AÇÕES DE IMPLEMENTAÇÃO DO CURRÍCULO DE REFERÊNCIA DE MATO GROSSO DO SUL  2019 </vt:lpstr>
      <vt:lpstr>Apresentação</vt:lpstr>
      <vt:lpstr>CONTEXTO</vt:lpstr>
      <vt:lpstr>Apresentação do PowerPoint</vt:lpstr>
      <vt:lpstr>Apresentação do PowerPoint</vt:lpstr>
      <vt:lpstr>GOVERNANÇA 2019</vt:lpstr>
      <vt:lpstr>Apresentação do PowerPoint</vt:lpstr>
      <vt:lpstr>Apresentação do PowerPoint</vt:lpstr>
      <vt:lpstr>LOGÍSTICA DAS FORMAÇÕES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DETALHAMENTO DAS FORMAÇÕES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Thaís Dias Luz Borges Santos</dc:creator>
  <cp:lastModifiedBy>Maria de Lourdes da Silva Marques</cp:lastModifiedBy>
  <cp:revision>348</cp:revision>
  <cp:lastPrinted>2019-05-27T14:30:09Z</cp:lastPrinted>
  <dcterms:modified xsi:type="dcterms:W3CDTF">2019-08-29T14:05:35Z</dcterms:modified>
</cp:coreProperties>
</file>